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0"/>
  </p:notesMasterIdLst>
  <p:sldIdLst>
    <p:sldId id="1267" r:id="rId3"/>
    <p:sldId id="1254" r:id="rId4"/>
    <p:sldId id="1255" r:id="rId5"/>
    <p:sldId id="1291" r:id="rId6"/>
    <p:sldId id="1292" r:id="rId7"/>
    <p:sldId id="1293" r:id="rId8"/>
    <p:sldId id="1294" r:id="rId9"/>
    <p:sldId id="1295" r:id="rId10"/>
    <p:sldId id="1296" r:id="rId11"/>
    <p:sldId id="1297" r:id="rId12"/>
    <p:sldId id="1298" r:id="rId13"/>
    <p:sldId id="1299" r:id="rId14"/>
    <p:sldId id="1300" r:id="rId15"/>
    <p:sldId id="1167" r:id="rId16"/>
    <p:sldId id="1168" r:id="rId17"/>
    <p:sldId id="1166" r:id="rId18"/>
    <p:sldId id="1169" r:id="rId19"/>
    <p:sldId id="1163" r:id="rId20"/>
    <p:sldId id="1217" r:id="rId21"/>
    <p:sldId id="1164" r:id="rId22"/>
    <p:sldId id="1262" r:id="rId23"/>
    <p:sldId id="1270" r:id="rId24"/>
    <p:sldId id="257" r:id="rId25"/>
    <p:sldId id="1273" r:id="rId26"/>
    <p:sldId id="259" r:id="rId27"/>
    <p:sldId id="1274" r:id="rId28"/>
    <p:sldId id="260" r:id="rId29"/>
    <p:sldId id="261" r:id="rId30"/>
    <p:sldId id="1275" r:id="rId31"/>
    <p:sldId id="1276" r:id="rId32"/>
    <p:sldId id="1277" r:id="rId33"/>
    <p:sldId id="1278" r:id="rId34"/>
    <p:sldId id="1271" r:id="rId35"/>
    <p:sldId id="1272" r:id="rId36"/>
    <p:sldId id="1279" r:id="rId37"/>
    <p:sldId id="1263" r:id="rId38"/>
    <p:sldId id="1280" r:id="rId39"/>
    <p:sldId id="1282" r:id="rId40"/>
    <p:sldId id="1281" r:id="rId41"/>
    <p:sldId id="1283" r:id="rId42"/>
    <p:sldId id="1284" r:id="rId43"/>
    <p:sldId id="1285" r:id="rId44"/>
    <p:sldId id="1286" r:id="rId45"/>
    <p:sldId id="1289" r:id="rId46"/>
    <p:sldId id="1287" r:id="rId47"/>
    <p:sldId id="1288" r:id="rId48"/>
    <p:sldId id="1290" r:id="rId49"/>
    <p:sldId id="1208" r:id="rId50"/>
    <p:sldId id="277" r:id="rId51"/>
    <p:sldId id="265" r:id="rId52"/>
    <p:sldId id="268" r:id="rId53"/>
    <p:sldId id="264" r:id="rId54"/>
    <p:sldId id="263" r:id="rId55"/>
    <p:sldId id="267" r:id="rId56"/>
    <p:sldId id="271" r:id="rId57"/>
    <p:sldId id="278" r:id="rId58"/>
    <p:sldId id="30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380" autoAdjust="0"/>
  </p:normalViewPr>
  <p:slideViewPr>
    <p:cSldViewPr snapToGrid="0" showGuides="1">
      <p:cViewPr varScale="1">
        <p:scale>
          <a:sx n="82" d="100"/>
          <a:sy n="82" d="100"/>
        </p:scale>
        <p:origin x="552" y="72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A4764-73A5-4E7A-B15F-DC34F7AA6D9E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CD681-1B14-4793-92D8-B33BE8E7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65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4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07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30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5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7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46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7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4FA91-B7AB-4980-9255-5D8EBB2B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18159-991F-42B4-9C82-02159939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1939F-BD31-42C1-9DAC-E320B62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6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2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7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4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8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B748A-45E9-41C9-B127-7EDC453699B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63C8-433F-4392-9A2C-1C2F5A35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3571C1-0682-4B4C-988A-DFB0377D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A82C1-CC32-4122-9DFA-4F9924248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9E50F-26A7-4F6F-B368-CCEB89067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4DB12-CD83-49C5-83C1-1B7ADF672A18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77C18-9126-4681-8692-98A4EFF07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8A4E0-4048-4ABF-A08C-646473EB1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4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ipkitten.blogspot.com/2011/11/unified-patent-court-requires-more.html" TargetMode="External"/><Relationship Id="rId4" Type="http://schemas.openxmlformats.org/officeDocument/2006/relationships/image" Target="../media/image38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853C09-CC0B-466E-A7A4-0C9CC0636599}"/>
              </a:ext>
            </a:extLst>
          </p:cNvPr>
          <p:cNvSpPr txBox="1"/>
          <p:nvPr/>
        </p:nvSpPr>
        <p:spPr>
          <a:xfrm>
            <a:off x="1818042" y="2495774"/>
            <a:ext cx="8122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MDS 560 Session 8</a:t>
            </a:r>
          </a:p>
        </p:txBody>
      </p:sp>
    </p:spTree>
    <p:extLst>
      <p:ext uri="{BB962C8B-B14F-4D97-AF65-F5344CB8AC3E}">
        <p14:creationId xmlns:p14="http://schemas.microsoft.com/office/powerpoint/2010/main" val="273611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F5AEA9-B172-4D14-8C5D-31138949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768"/>
            <a:ext cx="12192000" cy="5013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FD7A5D-ECA1-40E6-8A62-601350C45C53}"/>
              </a:ext>
            </a:extLst>
          </p:cNvPr>
          <p:cNvSpPr txBox="1"/>
          <p:nvPr/>
        </p:nvSpPr>
        <p:spPr>
          <a:xfrm>
            <a:off x="1912776" y="177282"/>
            <a:ext cx="669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the models and analyze</a:t>
            </a:r>
          </a:p>
        </p:txBody>
      </p:sp>
    </p:spTree>
    <p:extLst>
      <p:ext uri="{BB962C8B-B14F-4D97-AF65-F5344CB8AC3E}">
        <p14:creationId xmlns:p14="http://schemas.microsoft.com/office/powerpoint/2010/main" val="371445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8C31B3-F8D5-4B32-BFD9-2B359E5E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544"/>
            <a:ext cx="12192000" cy="46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3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29D551-B252-475C-A5A9-E2F49FD9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151"/>
            <a:ext cx="12192000" cy="508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9D168-B503-4EA5-91D8-761EC723D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" y="0"/>
            <a:ext cx="1214922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E721B1-8E8F-45CC-B07E-73173B3E0EF2}"/>
              </a:ext>
            </a:extLst>
          </p:cNvPr>
          <p:cNvSpPr txBox="1"/>
          <p:nvPr/>
        </p:nvSpPr>
        <p:spPr>
          <a:xfrm>
            <a:off x="2556588" y="298579"/>
            <a:ext cx="6606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Review of Project Management Assignment From Accelerator </a:t>
            </a:r>
          </a:p>
        </p:txBody>
      </p:sp>
    </p:spTree>
    <p:extLst>
      <p:ext uri="{BB962C8B-B14F-4D97-AF65-F5344CB8AC3E}">
        <p14:creationId xmlns:p14="http://schemas.microsoft.com/office/powerpoint/2010/main" val="395477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0A7FF-1B19-4C5D-96B8-038C051E4126}"/>
              </a:ext>
            </a:extLst>
          </p:cNvPr>
          <p:cNvSpPr txBox="1"/>
          <p:nvPr/>
        </p:nvSpPr>
        <p:spPr>
          <a:xfrm>
            <a:off x="1640115" y="2467429"/>
            <a:ext cx="843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Images as Machine Learning Inputs to Intelligent Automation</a:t>
            </a:r>
          </a:p>
        </p:txBody>
      </p:sp>
    </p:spTree>
    <p:extLst>
      <p:ext uri="{BB962C8B-B14F-4D97-AF65-F5344CB8AC3E}">
        <p14:creationId xmlns:p14="http://schemas.microsoft.com/office/powerpoint/2010/main" val="178353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D10F4-A043-46A2-8E7A-4FF17BF0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716" y="1178844"/>
            <a:ext cx="5334000" cy="4067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9D444-3A42-428B-8276-C22AD27C099B}"/>
              </a:ext>
            </a:extLst>
          </p:cNvPr>
          <p:cNvSpPr txBox="1"/>
          <p:nvPr/>
        </p:nvSpPr>
        <p:spPr>
          <a:xfrm>
            <a:off x="3320716" y="5367951"/>
            <a:ext cx="3041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 1-No Disaster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DE111-E741-46E6-BDA1-838E43D403C7}"/>
              </a:ext>
            </a:extLst>
          </p:cNvPr>
          <p:cNvSpPr txBox="1"/>
          <p:nvPr/>
        </p:nvSpPr>
        <p:spPr>
          <a:xfrm>
            <a:off x="6285367" y="5378711"/>
            <a:ext cx="2658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 2-Disaster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1D1C8-5637-47DD-801C-B93726790395}"/>
              </a:ext>
            </a:extLst>
          </p:cNvPr>
          <p:cNvSpPr txBox="1"/>
          <p:nvPr/>
        </p:nvSpPr>
        <p:spPr>
          <a:xfrm>
            <a:off x="2259497" y="306877"/>
            <a:ext cx="790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Very Hypothetical Example Using </a:t>
            </a:r>
            <a:r>
              <a:rPr lang="en-US" u="sng" dirty="0"/>
              <a:t>Anomaly Detection</a:t>
            </a:r>
            <a:r>
              <a:rPr lang="en-US" dirty="0"/>
              <a:t>: If We Wanted to Automatically Identify Disaster Areas from Satellite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EB92C-882B-4EA5-BE0C-6252A397EBFE}"/>
              </a:ext>
            </a:extLst>
          </p:cNvPr>
          <p:cNvSpPr txBox="1"/>
          <p:nvPr/>
        </p:nvSpPr>
        <p:spPr>
          <a:xfrm>
            <a:off x="2473377" y="6151013"/>
            <a:ext cx="869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Anomaly Detection is a critical element of the managerial process.</a:t>
            </a:r>
          </a:p>
        </p:txBody>
      </p:sp>
    </p:spTree>
    <p:extLst>
      <p:ext uri="{BB962C8B-B14F-4D97-AF65-F5344CB8AC3E}">
        <p14:creationId xmlns:p14="http://schemas.microsoft.com/office/powerpoint/2010/main" val="4286362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1464" y="5806398"/>
            <a:ext cx="2879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Based Upon </a:t>
            </a:r>
            <a:r>
              <a:rPr lang="en-US" sz="1000" dirty="0" err="1"/>
              <a:t>Kanerva’s</a:t>
            </a:r>
            <a:r>
              <a:rPr lang="en-US" sz="1000" dirty="0"/>
              <a:t> 1989 model of the organization of the human autonomous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AC6F2-EE7B-4C36-9459-1FAFC6343EFF}"/>
              </a:ext>
            </a:extLst>
          </p:cNvPr>
          <p:cNvSpPr txBox="1"/>
          <p:nvPr/>
        </p:nvSpPr>
        <p:spPr>
          <a:xfrm>
            <a:off x="1524001" y="433138"/>
            <a:ext cx="210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8975B-4F3C-40C2-A786-0660B48F003E}"/>
              </a:ext>
            </a:extLst>
          </p:cNvPr>
          <p:cNvSpPr txBox="1"/>
          <p:nvPr/>
        </p:nvSpPr>
        <p:spPr>
          <a:xfrm>
            <a:off x="4395538" y="441159"/>
            <a:ext cx="210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90AC8-FE0A-43E2-A75B-919992647137}"/>
              </a:ext>
            </a:extLst>
          </p:cNvPr>
          <p:cNvSpPr txBox="1"/>
          <p:nvPr/>
        </p:nvSpPr>
        <p:spPr>
          <a:xfrm>
            <a:off x="6978317" y="437149"/>
            <a:ext cx="293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Memory Storage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615BC3-1481-4083-B3C3-8E727F61D980}"/>
              </a:ext>
            </a:extLst>
          </p:cNvPr>
          <p:cNvCxnSpPr>
            <a:cxnSpLocks/>
          </p:cNvCxnSpPr>
          <p:nvPr/>
        </p:nvCxnSpPr>
        <p:spPr bwMode="auto">
          <a:xfrm flipH="1">
            <a:off x="4014536" y="433138"/>
            <a:ext cx="1" cy="632058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00A6EF-37B6-49DF-A560-5A3FCF5812C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97317" y="441159"/>
            <a:ext cx="1" cy="632058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F663C1-0471-494B-BE7F-5FA5CA7EA5AD}"/>
              </a:ext>
            </a:extLst>
          </p:cNvPr>
          <p:cNvGrpSpPr/>
          <p:nvPr/>
        </p:nvGrpSpPr>
        <p:grpSpPr>
          <a:xfrm>
            <a:off x="1824790" y="1401739"/>
            <a:ext cx="3951799" cy="1144354"/>
            <a:chOff x="300789" y="1401739"/>
            <a:chExt cx="3951799" cy="114435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23BB728-800F-4E4F-9DAF-164E872E604D}"/>
                </a:ext>
              </a:extLst>
            </p:cNvPr>
            <p:cNvSpPr/>
            <p:nvPr/>
          </p:nvSpPr>
          <p:spPr bwMode="auto">
            <a:xfrm>
              <a:off x="300789" y="1552074"/>
              <a:ext cx="962527" cy="854242"/>
            </a:xfrm>
            <a:prstGeom prst="rightArrow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Arial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C6B4F0-8C25-4467-90CC-AC85CE50BC1C}"/>
                </a:ext>
              </a:extLst>
            </p:cNvPr>
            <p:cNvSpPr/>
            <p:nvPr/>
          </p:nvSpPr>
          <p:spPr bwMode="auto">
            <a:xfrm>
              <a:off x="1277352" y="1503947"/>
              <a:ext cx="1022684" cy="972644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Arial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3C5A9B-C3E0-4D24-A4FA-A5E8297C646E}"/>
                </a:ext>
              </a:extLst>
            </p:cNvPr>
            <p:cNvSpPr txBox="1"/>
            <p:nvPr/>
          </p:nvSpPr>
          <p:spPr>
            <a:xfrm>
              <a:off x="323850" y="1748361"/>
              <a:ext cx="9464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Physical Signals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0486DA-F400-4E7F-BD35-D9E735792721}"/>
                </a:ext>
              </a:extLst>
            </p:cNvPr>
            <p:cNvSpPr txBox="1"/>
            <p:nvPr/>
          </p:nvSpPr>
          <p:spPr>
            <a:xfrm>
              <a:off x="1362576" y="1840693"/>
              <a:ext cx="9464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Sensors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4AFF5A9-8692-47B5-A907-59D0C1F49334}"/>
                </a:ext>
              </a:extLst>
            </p:cNvPr>
            <p:cNvSpPr/>
            <p:nvPr/>
          </p:nvSpPr>
          <p:spPr bwMode="auto">
            <a:xfrm>
              <a:off x="2338135" y="1560304"/>
              <a:ext cx="962527" cy="854242"/>
            </a:xfrm>
            <a:prstGeom prst="rightArrow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Arial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AEFC0F-1848-47D3-89F5-7CD3789D4F99}"/>
                </a:ext>
              </a:extLst>
            </p:cNvPr>
            <p:cNvSpPr txBox="1"/>
            <p:nvPr/>
          </p:nvSpPr>
          <p:spPr>
            <a:xfrm>
              <a:off x="2473287" y="1774881"/>
              <a:ext cx="1028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Extract Features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F10EBC-AA2E-4D85-A014-7A2F208EF9AE}"/>
                </a:ext>
              </a:extLst>
            </p:cNvPr>
            <p:cNvSpPr/>
            <p:nvPr/>
          </p:nvSpPr>
          <p:spPr bwMode="auto">
            <a:xfrm>
              <a:off x="3337434" y="1401739"/>
              <a:ext cx="899638" cy="1144354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latin typeface="Arial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39F199-C417-482E-93EF-8FF44FB1639B}"/>
                </a:ext>
              </a:extLst>
            </p:cNvPr>
            <p:cNvSpPr txBox="1"/>
            <p:nvPr/>
          </p:nvSpPr>
          <p:spPr>
            <a:xfrm>
              <a:off x="3314983" y="1675934"/>
              <a:ext cx="9376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 Bit Vectors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24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77"/>
    </mc:Choice>
    <mc:Fallback xmlns="">
      <p:transition spd="slow" advTm="91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1184" y="5882587"/>
            <a:ext cx="2879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Based Upon  </a:t>
            </a:r>
            <a:r>
              <a:rPr lang="en-US" sz="1000" dirty="0" err="1"/>
              <a:t>Kanerva’s</a:t>
            </a:r>
            <a:r>
              <a:rPr lang="en-US" sz="1000" dirty="0"/>
              <a:t> 1989 model of the organization of the human autonomous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AC6F2-EE7B-4C36-9459-1FAFC6343EFF}"/>
              </a:ext>
            </a:extLst>
          </p:cNvPr>
          <p:cNvSpPr txBox="1"/>
          <p:nvPr/>
        </p:nvSpPr>
        <p:spPr>
          <a:xfrm>
            <a:off x="1524001" y="433138"/>
            <a:ext cx="210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8975B-4F3C-40C2-A786-0660B48F003E}"/>
              </a:ext>
            </a:extLst>
          </p:cNvPr>
          <p:cNvSpPr txBox="1"/>
          <p:nvPr/>
        </p:nvSpPr>
        <p:spPr>
          <a:xfrm>
            <a:off x="4395538" y="441159"/>
            <a:ext cx="210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90AC8-FE0A-43E2-A75B-919992647137}"/>
              </a:ext>
            </a:extLst>
          </p:cNvPr>
          <p:cNvSpPr txBox="1"/>
          <p:nvPr/>
        </p:nvSpPr>
        <p:spPr>
          <a:xfrm>
            <a:off x="6978317" y="437149"/>
            <a:ext cx="293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Memory Storage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615BC3-1481-4083-B3C3-8E727F61D980}"/>
              </a:ext>
            </a:extLst>
          </p:cNvPr>
          <p:cNvCxnSpPr>
            <a:cxnSpLocks/>
          </p:cNvCxnSpPr>
          <p:nvPr/>
        </p:nvCxnSpPr>
        <p:spPr bwMode="auto">
          <a:xfrm flipH="1">
            <a:off x="4014536" y="433138"/>
            <a:ext cx="1" cy="632058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00A6EF-37B6-49DF-A560-5A3FCF5812C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97317" y="441159"/>
            <a:ext cx="1" cy="632058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F663C1-0471-494B-BE7F-5FA5CA7EA5AD}"/>
              </a:ext>
            </a:extLst>
          </p:cNvPr>
          <p:cNvGrpSpPr/>
          <p:nvPr/>
        </p:nvGrpSpPr>
        <p:grpSpPr>
          <a:xfrm>
            <a:off x="1824790" y="1401739"/>
            <a:ext cx="3951799" cy="1144354"/>
            <a:chOff x="300789" y="1401739"/>
            <a:chExt cx="3951799" cy="114435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23BB728-800F-4E4F-9DAF-164E872E604D}"/>
                </a:ext>
              </a:extLst>
            </p:cNvPr>
            <p:cNvSpPr/>
            <p:nvPr/>
          </p:nvSpPr>
          <p:spPr bwMode="auto">
            <a:xfrm>
              <a:off x="300789" y="1552074"/>
              <a:ext cx="962527" cy="854242"/>
            </a:xfrm>
            <a:prstGeom prst="rightArrow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latin typeface="Arial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C6B4F0-8C25-4467-90CC-AC85CE50BC1C}"/>
                </a:ext>
              </a:extLst>
            </p:cNvPr>
            <p:cNvSpPr/>
            <p:nvPr/>
          </p:nvSpPr>
          <p:spPr bwMode="auto">
            <a:xfrm>
              <a:off x="1277352" y="1503947"/>
              <a:ext cx="1022684" cy="972644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latin typeface="Arial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3C5A9B-C3E0-4D24-A4FA-A5E8297C646E}"/>
                </a:ext>
              </a:extLst>
            </p:cNvPr>
            <p:cNvSpPr txBox="1"/>
            <p:nvPr/>
          </p:nvSpPr>
          <p:spPr>
            <a:xfrm>
              <a:off x="323850" y="1748361"/>
              <a:ext cx="946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Physical Signals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0486DA-F400-4E7F-BD35-D9E735792721}"/>
                </a:ext>
              </a:extLst>
            </p:cNvPr>
            <p:cNvSpPr txBox="1"/>
            <p:nvPr/>
          </p:nvSpPr>
          <p:spPr>
            <a:xfrm>
              <a:off x="1362576" y="1840693"/>
              <a:ext cx="94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Sensors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4AFF5A9-8692-47B5-A907-59D0C1F49334}"/>
                </a:ext>
              </a:extLst>
            </p:cNvPr>
            <p:cNvSpPr/>
            <p:nvPr/>
          </p:nvSpPr>
          <p:spPr bwMode="auto">
            <a:xfrm>
              <a:off x="2338135" y="1560304"/>
              <a:ext cx="962527" cy="854242"/>
            </a:xfrm>
            <a:prstGeom prst="rightArrow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latin typeface="Arial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AEFC0F-1848-47D3-89F5-7CD3789D4F99}"/>
                </a:ext>
              </a:extLst>
            </p:cNvPr>
            <p:cNvSpPr txBox="1"/>
            <p:nvPr/>
          </p:nvSpPr>
          <p:spPr>
            <a:xfrm>
              <a:off x="2419718" y="1732971"/>
              <a:ext cx="1028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Perception Features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F10EBC-AA2E-4D85-A014-7A2F208EF9AE}"/>
                </a:ext>
              </a:extLst>
            </p:cNvPr>
            <p:cNvSpPr/>
            <p:nvPr/>
          </p:nvSpPr>
          <p:spPr bwMode="auto">
            <a:xfrm>
              <a:off x="3337434" y="1401739"/>
              <a:ext cx="899638" cy="1144354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39F199-C417-482E-93EF-8FF44FB1639B}"/>
                </a:ext>
              </a:extLst>
            </p:cNvPr>
            <p:cNvSpPr txBox="1"/>
            <p:nvPr/>
          </p:nvSpPr>
          <p:spPr>
            <a:xfrm>
              <a:off x="3314983" y="1675934"/>
              <a:ext cx="9376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 Bit Vectors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DFE407-1164-4436-9937-603A8BE7E43A}"/>
              </a:ext>
            </a:extLst>
          </p:cNvPr>
          <p:cNvGrpSpPr/>
          <p:nvPr/>
        </p:nvGrpSpPr>
        <p:grpSpPr>
          <a:xfrm>
            <a:off x="5782231" y="1421805"/>
            <a:ext cx="3923667" cy="3414169"/>
            <a:chOff x="4258230" y="1421804"/>
            <a:chExt cx="3923667" cy="341416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ABA2E8A-C160-4950-A21D-3F92ACE0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1430" y="2928544"/>
              <a:ext cx="1495927" cy="114064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FBE82B4-D9D1-4130-8CB1-4115C8A65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6336" y="3121736"/>
              <a:ext cx="1495927" cy="114064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A40E24-CA50-4D44-9A57-850304A4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6702" y="3345329"/>
              <a:ext cx="1495927" cy="114064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662B6C-5EDE-4487-9BF3-0E9B5BF43723}"/>
                </a:ext>
              </a:extLst>
            </p:cNvPr>
            <p:cNvSpPr/>
            <p:nvPr/>
          </p:nvSpPr>
          <p:spPr bwMode="auto">
            <a:xfrm>
              <a:off x="5906500" y="2117692"/>
              <a:ext cx="2275397" cy="2718281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ABD657-158B-4A77-A4C4-AA023C92AAC3}"/>
                </a:ext>
              </a:extLst>
            </p:cNvPr>
            <p:cNvSpPr txBox="1"/>
            <p:nvPr/>
          </p:nvSpPr>
          <p:spPr>
            <a:xfrm>
              <a:off x="5259806" y="1421804"/>
              <a:ext cx="1803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Training</a:t>
              </a:r>
            </a:p>
          </p:txBody>
        </p:sp>
        <p:sp>
          <p:nvSpPr>
            <p:cNvPr id="27" name="Arrow: Bent 26">
              <a:extLst>
                <a:ext uri="{FF2B5EF4-FFF2-40B4-BE49-F238E27FC236}">
                  <a16:creationId xmlns:a16="http://schemas.microsoft.com/office/drawing/2014/main" id="{38E1825A-2939-4664-8557-8062942909BC}"/>
                </a:ext>
              </a:extLst>
            </p:cNvPr>
            <p:cNvSpPr/>
            <p:nvPr/>
          </p:nvSpPr>
          <p:spPr bwMode="auto">
            <a:xfrm rot="5400000">
              <a:off x="5407506" y="305071"/>
              <a:ext cx="686227" cy="2984780"/>
            </a:xfrm>
            <a:prstGeom prst="bentArrow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45AAA2-ADBB-4712-9ED1-9ED342126DA6}"/>
                </a:ext>
              </a:extLst>
            </p:cNvPr>
            <p:cNvSpPr txBox="1"/>
            <p:nvPr/>
          </p:nvSpPr>
          <p:spPr>
            <a:xfrm>
              <a:off x="6141829" y="2476591"/>
              <a:ext cx="1804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Classification Memory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48ED55-AAE3-45FD-B3C2-37B02D70F7CF}"/>
              </a:ext>
            </a:extLst>
          </p:cNvPr>
          <p:cNvGrpSpPr/>
          <p:nvPr/>
        </p:nvGrpSpPr>
        <p:grpSpPr>
          <a:xfrm>
            <a:off x="1767459" y="2910711"/>
            <a:ext cx="4869550" cy="2971877"/>
            <a:chOff x="243458" y="2902539"/>
            <a:chExt cx="4869550" cy="2971877"/>
          </a:xfrm>
        </p:grpSpPr>
        <p:pic>
          <p:nvPicPr>
            <p:cNvPr id="35" name="Picture 2" descr="C:\Users\johna\AppData\Local\Temp\SNAGHTML4feb7556.PNG">
              <a:extLst>
                <a:ext uri="{FF2B5EF4-FFF2-40B4-BE49-F238E27FC236}">
                  <a16:creationId xmlns:a16="http://schemas.microsoft.com/office/drawing/2014/main" id="{3147575E-F302-4AD6-B056-9C09D4482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458" y="3108604"/>
              <a:ext cx="4777311" cy="2765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D247CD-11D2-4D2A-9667-9C941B8DA9CB}"/>
                </a:ext>
              </a:extLst>
            </p:cNvPr>
            <p:cNvSpPr txBox="1"/>
            <p:nvPr/>
          </p:nvSpPr>
          <p:spPr>
            <a:xfrm>
              <a:off x="1494119" y="2902539"/>
              <a:ext cx="36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Disaster Array (Shown in Part)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30724D-3D52-422B-9FBB-2A09A830A33E}"/>
              </a:ext>
            </a:extLst>
          </p:cNvPr>
          <p:cNvGrpSpPr/>
          <p:nvPr/>
        </p:nvGrpSpPr>
        <p:grpSpPr>
          <a:xfrm>
            <a:off x="1724557" y="2909198"/>
            <a:ext cx="5192366" cy="3075912"/>
            <a:chOff x="187940" y="3322031"/>
            <a:chExt cx="5192366" cy="3075912"/>
          </a:xfrm>
        </p:grpSpPr>
        <p:pic>
          <p:nvPicPr>
            <p:cNvPr id="37" name="Picture 4" descr="C:\Users\johna\AppData\Local\Temp\SNAGHTML4feef073.PNG">
              <a:extLst>
                <a:ext uri="{FF2B5EF4-FFF2-40B4-BE49-F238E27FC236}">
                  <a16:creationId xmlns:a16="http://schemas.microsoft.com/office/drawing/2014/main" id="{75BA455E-D7F5-4681-A27F-2EA959614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40" y="3543300"/>
              <a:ext cx="4872761" cy="285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F58893-6CFB-43FD-8C96-8C1B36CD2D27}"/>
                </a:ext>
              </a:extLst>
            </p:cNvPr>
            <p:cNvSpPr txBox="1"/>
            <p:nvPr/>
          </p:nvSpPr>
          <p:spPr>
            <a:xfrm>
              <a:off x="784476" y="3322031"/>
              <a:ext cx="4595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Disaster Array (Shown in Part)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937E02-09CE-41CD-AFF8-B882EB8B8E18}"/>
              </a:ext>
            </a:extLst>
          </p:cNvPr>
          <p:cNvSpPr txBox="1"/>
          <p:nvPr/>
        </p:nvSpPr>
        <p:spPr>
          <a:xfrm>
            <a:off x="1904290" y="5870799"/>
            <a:ext cx="403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Arrays Converted to Vectors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85CB65-12C0-44DB-BF53-3A2C957141E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904290" y="6488540"/>
            <a:ext cx="2790825" cy="266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429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77"/>
    </mc:Choice>
    <mc:Fallback xmlns="">
      <p:transition spd="slow" advTm="91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ABA2E8A-C160-4950-A21D-3F92ACE0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431" y="2928544"/>
            <a:ext cx="1495927" cy="11406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BE82B4-D9D1-4130-8CB1-4115C8A65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337" y="3121736"/>
            <a:ext cx="1495927" cy="11406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DA40E24-CA50-4D44-9A57-850304A46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03" y="3345329"/>
            <a:ext cx="1495927" cy="1140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AC6F2-EE7B-4C36-9459-1FAFC6343EFF}"/>
              </a:ext>
            </a:extLst>
          </p:cNvPr>
          <p:cNvSpPr txBox="1"/>
          <p:nvPr/>
        </p:nvSpPr>
        <p:spPr>
          <a:xfrm>
            <a:off x="1524001" y="433138"/>
            <a:ext cx="210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8975B-4F3C-40C2-A786-0660B48F003E}"/>
              </a:ext>
            </a:extLst>
          </p:cNvPr>
          <p:cNvSpPr txBox="1"/>
          <p:nvPr/>
        </p:nvSpPr>
        <p:spPr>
          <a:xfrm>
            <a:off x="4395538" y="441159"/>
            <a:ext cx="210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90AC8-FE0A-43E2-A75B-919992647137}"/>
              </a:ext>
            </a:extLst>
          </p:cNvPr>
          <p:cNvSpPr txBox="1"/>
          <p:nvPr/>
        </p:nvSpPr>
        <p:spPr>
          <a:xfrm>
            <a:off x="6978317" y="437149"/>
            <a:ext cx="293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Memory Storage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615BC3-1481-4083-B3C3-8E727F61D980}"/>
              </a:ext>
            </a:extLst>
          </p:cNvPr>
          <p:cNvCxnSpPr>
            <a:cxnSpLocks/>
          </p:cNvCxnSpPr>
          <p:nvPr/>
        </p:nvCxnSpPr>
        <p:spPr bwMode="auto">
          <a:xfrm flipH="1">
            <a:off x="4014536" y="433138"/>
            <a:ext cx="1" cy="632058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00A6EF-37B6-49DF-A560-5A3FCF5812C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97317" y="441159"/>
            <a:ext cx="1" cy="632058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23BB728-800F-4E4F-9DAF-164E872E604D}"/>
              </a:ext>
            </a:extLst>
          </p:cNvPr>
          <p:cNvSpPr/>
          <p:nvPr/>
        </p:nvSpPr>
        <p:spPr bwMode="auto">
          <a:xfrm>
            <a:off x="1824790" y="1552074"/>
            <a:ext cx="962527" cy="854242"/>
          </a:xfrm>
          <a:prstGeom prst="rightArrow">
            <a:avLst/>
          </a:prstGeom>
          <a:solidFill>
            <a:srgbClr val="FFFF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C6B4F0-8C25-4467-90CC-AC85CE50BC1C}"/>
              </a:ext>
            </a:extLst>
          </p:cNvPr>
          <p:cNvSpPr/>
          <p:nvPr/>
        </p:nvSpPr>
        <p:spPr bwMode="auto">
          <a:xfrm>
            <a:off x="2801352" y="1503947"/>
            <a:ext cx="1022684" cy="97264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3C5A9B-C3E0-4D24-A4FA-A5E8297C646E}"/>
              </a:ext>
            </a:extLst>
          </p:cNvPr>
          <p:cNvSpPr txBox="1"/>
          <p:nvPr/>
        </p:nvSpPr>
        <p:spPr>
          <a:xfrm>
            <a:off x="1847850" y="1748362"/>
            <a:ext cx="946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Physical Signals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0486DA-F400-4E7F-BD35-D9E735792721}"/>
              </a:ext>
            </a:extLst>
          </p:cNvPr>
          <p:cNvSpPr txBox="1"/>
          <p:nvPr/>
        </p:nvSpPr>
        <p:spPr>
          <a:xfrm>
            <a:off x="2886576" y="1840693"/>
            <a:ext cx="94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AFF5A9-8692-47B5-A907-59D0C1F49334}"/>
              </a:ext>
            </a:extLst>
          </p:cNvPr>
          <p:cNvSpPr/>
          <p:nvPr/>
        </p:nvSpPr>
        <p:spPr bwMode="auto">
          <a:xfrm>
            <a:off x="3862136" y="1560304"/>
            <a:ext cx="962527" cy="854242"/>
          </a:xfrm>
          <a:prstGeom prst="rightArrow">
            <a:avLst/>
          </a:prstGeom>
          <a:solidFill>
            <a:srgbClr val="FFFF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EFC0F-1848-47D3-89F5-7CD3789D4F99}"/>
              </a:ext>
            </a:extLst>
          </p:cNvPr>
          <p:cNvSpPr txBox="1"/>
          <p:nvPr/>
        </p:nvSpPr>
        <p:spPr>
          <a:xfrm>
            <a:off x="3922548" y="1774881"/>
            <a:ext cx="102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PerceptionFeatures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F10EBC-AA2E-4D85-A014-7A2F208EF9AE}"/>
              </a:ext>
            </a:extLst>
          </p:cNvPr>
          <p:cNvSpPr/>
          <p:nvPr/>
        </p:nvSpPr>
        <p:spPr bwMode="auto">
          <a:xfrm>
            <a:off x="4861434" y="1401739"/>
            <a:ext cx="899638" cy="114435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9F199-C417-482E-93EF-8FF44FB1639B}"/>
              </a:ext>
            </a:extLst>
          </p:cNvPr>
          <p:cNvSpPr txBox="1"/>
          <p:nvPr/>
        </p:nvSpPr>
        <p:spPr>
          <a:xfrm>
            <a:off x="4846657" y="1574956"/>
            <a:ext cx="937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New Image to Be Classified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662B6C-5EDE-4487-9BF3-0E9B5BF43723}"/>
              </a:ext>
            </a:extLst>
          </p:cNvPr>
          <p:cNvSpPr/>
          <p:nvPr/>
        </p:nvSpPr>
        <p:spPr bwMode="auto">
          <a:xfrm>
            <a:off x="7430501" y="2117693"/>
            <a:ext cx="2275397" cy="2718281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latin typeface="Arial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1D3F321-28ED-4932-88FA-F2A626F9EB5A}"/>
              </a:ext>
            </a:extLst>
          </p:cNvPr>
          <p:cNvSpPr/>
          <p:nvPr/>
        </p:nvSpPr>
        <p:spPr bwMode="auto">
          <a:xfrm rot="5400000">
            <a:off x="4753857" y="4552110"/>
            <a:ext cx="1175781" cy="253612"/>
          </a:xfrm>
          <a:prstGeom prst="rightArrow">
            <a:avLst/>
          </a:prstGeom>
          <a:solidFill>
            <a:srgbClr val="FFFF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660C28-1907-4B67-8E5B-10EF381784F9}"/>
              </a:ext>
            </a:extLst>
          </p:cNvPr>
          <p:cNvSpPr txBox="1"/>
          <p:nvPr/>
        </p:nvSpPr>
        <p:spPr>
          <a:xfrm>
            <a:off x="3867219" y="4165160"/>
            <a:ext cx="194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</a:t>
            </a:r>
          </a:p>
          <a:p>
            <a:pPr algn="ctr"/>
            <a:r>
              <a:rPr lang="en-US" dirty="0"/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5AAA2-ADBB-4712-9ED1-9ED342126DA6}"/>
              </a:ext>
            </a:extLst>
          </p:cNvPr>
          <p:cNvSpPr txBox="1"/>
          <p:nvPr/>
        </p:nvSpPr>
        <p:spPr>
          <a:xfrm>
            <a:off x="7735939" y="2312462"/>
            <a:ext cx="1804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Historical Database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252F87-4DE5-41EA-B8FD-32B7FBD4B645}"/>
              </a:ext>
            </a:extLst>
          </p:cNvPr>
          <p:cNvGrpSpPr/>
          <p:nvPr/>
        </p:nvGrpSpPr>
        <p:grpSpPr>
          <a:xfrm>
            <a:off x="1864084" y="5558153"/>
            <a:ext cx="4275036" cy="1063415"/>
            <a:chOff x="263884" y="4007259"/>
            <a:chExt cx="4275036" cy="106341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DECF1FB-2837-4C1A-8E76-53B0A70A57B8}"/>
                </a:ext>
              </a:extLst>
            </p:cNvPr>
            <p:cNvGrpSpPr/>
            <p:nvPr/>
          </p:nvGrpSpPr>
          <p:grpSpPr>
            <a:xfrm>
              <a:off x="2996592" y="4007259"/>
              <a:ext cx="1542328" cy="1043135"/>
              <a:chOff x="2996592" y="4007259"/>
              <a:chExt cx="1542328" cy="1043135"/>
            </a:xfrm>
          </p:grpSpPr>
          <p:sp>
            <p:nvSpPr>
              <p:cNvPr id="35" name="Diamond 34">
                <a:extLst>
                  <a:ext uri="{FF2B5EF4-FFF2-40B4-BE49-F238E27FC236}">
                    <a16:creationId xmlns:a16="http://schemas.microsoft.com/office/drawing/2014/main" id="{E7C6B143-8FA5-4D57-8A3E-6217273F4A07}"/>
                  </a:ext>
                </a:extLst>
              </p:cNvPr>
              <p:cNvSpPr/>
              <p:nvPr/>
            </p:nvSpPr>
            <p:spPr bwMode="auto">
              <a:xfrm>
                <a:off x="3189436" y="4007259"/>
                <a:ext cx="1162488" cy="1043135"/>
              </a:xfrm>
              <a:prstGeom prst="diamond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488" tIns="44450" rIns="90488" bIns="4445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4B1B1F-BA6A-437F-9AA4-E52693947706}"/>
                  </a:ext>
                </a:extLst>
              </p:cNvPr>
              <p:cNvSpPr txBox="1"/>
              <p:nvPr/>
            </p:nvSpPr>
            <p:spPr>
              <a:xfrm>
                <a:off x="2996592" y="4367311"/>
                <a:ext cx="15423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Action?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4D244FB-95B5-4352-9F8A-1C7397727806}"/>
                </a:ext>
              </a:extLst>
            </p:cNvPr>
            <p:cNvGrpSpPr/>
            <p:nvPr/>
          </p:nvGrpSpPr>
          <p:grpSpPr>
            <a:xfrm>
              <a:off x="2213612" y="4098030"/>
              <a:ext cx="1133199" cy="854242"/>
              <a:chOff x="2213612" y="4098030"/>
              <a:chExt cx="1133199" cy="854242"/>
            </a:xfrm>
          </p:grpSpPr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17DA0D93-2ED2-470C-86E1-2138C6D3B52E}"/>
                  </a:ext>
                </a:extLst>
              </p:cNvPr>
              <p:cNvSpPr/>
              <p:nvPr/>
            </p:nvSpPr>
            <p:spPr bwMode="auto">
              <a:xfrm rot="10800000">
                <a:off x="2213612" y="4098030"/>
                <a:ext cx="962527" cy="854242"/>
              </a:xfrm>
              <a:prstGeom prst="rightArrow">
                <a:avLst/>
              </a:prstGeom>
              <a:solidFill>
                <a:srgbClr val="FFFF00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488" tIns="44450" rIns="90488" bIns="4445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E2BCD4-A94A-4A61-98EB-E98C000E06ED}"/>
                  </a:ext>
                </a:extLst>
              </p:cNvPr>
              <p:cNvSpPr txBox="1"/>
              <p:nvPr/>
            </p:nvSpPr>
            <p:spPr>
              <a:xfrm>
                <a:off x="2318280" y="4278769"/>
                <a:ext cx="10285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Motor Features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19D842-822A-45C4-A98E-ECCF8AD28191}"/>
                </a:ext>
              </a:extLst>
            </p:cNvPr>
            <p:cNvGrpSpPr/>
            <p:nvPr/>
          </p:nvGrpSpPr>
          <p:grpSpPr>
            <a:xfrm>
              <a:off x="1227750" y="4098030"/>
              <a:ext cx="1044409" cy="972644"/>
              <a:chOff x="1227750" y="4098030"/>
              <a:chExt cx="1044409" cy="97264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E9B9B4E-CBEC-4986-9365-291B01D09868}"/>
                  </a:ext>
                </a:extLst>
              </p:cNvPr>
              <p:cNvSpPr/>
              <p:nvPr/>
            </p:nvSpPr>
            <p:spPr bwMode="auto">
              <a:xfrm>
                <a:off x="1227750" y="4098030"/>
                <a:ext cx="1022684" cy="972644"/>
              </a:xfrm>
              <a:prstGeom prst="rect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488" tIns="44450" rIns="90488" bIns="4445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589F3C-057C-4205-87BE-364272EA57B9}"/>
                  </a:ext>
                </a:extLst>
              </p:cNvPr>
              <p:cNvSpPr txBox="1"/>
              <p:nvPr/>
            </p:nvSpPr>
            <p:spPr>
              <a:xfrm>
                <a:off x="1325675" y="4375312"/>
                <a:ext cx="94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Motors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1DAFCF1-DEDC-4CA1-9A3D-66B35BEB8154}"/>
                </a:ext>
              </a:extLst>
            </p:cNvPr>
            <p:cNvGrpSpPr/>
            <p:nvPr/>
          </p:nvGrpSpPr>
          <p:grpSpPr>
            <a:xfrm>
              <a:off x="263884" y="4196152"/>
              <a:ext cx="1013468" cy="854242"/>
              <a:chOff x="263884" y="4196152"/>
              <a:chExt cx="1013468" cy="854242"/>
            </a:xfrm>
          </p:grpSpPr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9BE97C8E-B543-4AE1-BC84-6558E55CD610}"/>
                  </a:ext>
                </a:extLst>
              </p:cNvPr>
              <p:cNvSpPr/>
              <p:nvPr/>
            </p:nvSpPr>
            <p:spPr bwMode="auto">
              <a:xfrm rot="10800000">
                <a:off x="263884" y="4196152"/>
                <a:ext cx="962527" cy="854242"/>
              </a:xfrm>
              <a:prstGeom prst="rightArrow">
                <a:avLst/>
              </a:prstGeom>
              <a:solidFill>
                <a:srgbClr val="FFFF00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488" tIns="44450" rIns="90488" bIns="4445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994A2A-DA49-42B3-8545-6B947AEBE13C}"/>
                  </a:ext>
                </a:extLst>
              </p:cNvPr>
              <p:cNvSpPr txBox="1"/>
              <p:nvPr/>
            </p:nvSpPr>
            <p:spPr>
              <a:xfrm>
                <a:off x="330868" y="4484773"/>
                <a:ext cx="94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Actions</a:t>
                </a: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EFAE46-B127-4DFB-ACF3-B9BCD28389C2}"/>
              </a:ext>
            </a:extLst>
          </p:cNvPr>
          <p:cNvSpPr txBox="1"/>
          <p:nvPr/>
        </p:nvSpPr>
        <p:spPr>
          <a:xfrm>
            <a:off x="5446841" y="4211325"/>
            <a:ext cx="1391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Is it “Disaster” or,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Is it “No Disaster”??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7EDC0FC-7D12-4CCE-B75B-028EFA45E2A9}"/>
              </a:ext>
            </a:extLst>
          </p:cNvPr>
          <p:cNvSpPr/>
          <p:nvPr/>
        </p:nvSpPr>
        <p:spPr bwMode="auto">
          <a:xfrm>
            <a:off x="5214940" y="2578870"/>
            <a:ext cx="215380" cy="470134"/>
          </a:xfrm>
          <a:prstGeom prst="downArrow">
            <a:avLst/>
          </a:prstGeom>
          <a:solidFill>
            <a:srgbClr val="FFFF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410D1A7-897E-4869-AE4F-166C857FED49}"/>
              </a:ext>
            </a:extLst>
          </p:cNvPr>
          <p:cNvSpPr/>
          <p:nvPr/>
        </p:nvSpPr>
        <p:spPr bwMode="auto">
          <a:xfrm>
            <a:off x="4182949" y="3028096"/>
            <a:ext cx="2322741" cy="919965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Arial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5CBD44-221A-4BD7-B0EE-CCAD6434694D}"/>
              </a:ext>
            </a:extLst>
          </p:cNvPr>
          <p:cNvSpPr txBox="1"/>
          <p:nvPr/>
        </p:nvSpPr>
        <p:spPr>
          <a:xfrm>
            <a:off x="4387073" y="2917139"/>
            <a:ext cx="191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Machine Learning</a:t>
            </a:r>
          </a:p>
          <a:p>
            <a:pPr algn="ctr"/>
            <a:r>
              <a:rPr lang="en-US" sz="1400" dirty="0"/>
              <a:t>Methodology</a:t>
            </a: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4404FEC5-E93A-467F-9ADB-A3EE45B08925}"/>
              </a:ext>
            </a:extLst>
          </p:cNvPr>
          <p:cNvSpPr/>
          <p:nvPr/>
        </p:nvSpPr>
        <p:spPr bwMode="auto">
          <a:xfrm rot="5400000">
            <a:off x="6865038" y="3138752"/>
            <a:ext cx="288458" cy="749238"/>
          </a:xfrm>
          <a:prstGeom prst="downArrow">
            <a:avLst/>
          </a:prstGeom>
          <a:solidFill>
            <a:srgbClr val="FFFF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Arial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666CC0-D815-4131-A03A-DA461DF3CD1F}"/>
              </a:ext>
            </a:extLst>
          </p:cNvPr>
          <p:cNvSpPr txBox="1"/>
          <p:nvPr/>
        </p:nvSpPr>
        <p:spPr>
          <a:xfrm>
            <a:off x="6072268" y="2866089"/>
            <a:ext cx="1943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Historical</a:t>
            </a:r>
          </a:p>
          <a:p>
            <a:pPr algn="ctr"/>
            <a:r>
              <a:rPr lang="en-US" sz="1400" dirty="0"/>
              <a:t> Data</a:t>
            </a:r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1C7C61F4-B7AF-4424-AA98-1C66ABA91F9F}"/>
              </a:ext>
            </a:extLst>
          </p:cNvPr>
          <p:cNvSpPr/>
          <p:nvPr/>
        </p:nvSpPr>
        <p:spPr bwMode="auto">
          <a:xfrm>
            <a:off x="5975417" y="5512121"/>
            <a:ext cx="2824026" cy="633545"/>
          </a:xfrm>
          <a:prstGeom prst="bentUpArrow">
            <a:avLst/>
          </a:prstGeom>
          <a:solidFill>
            <a:srgbClr val="FFFF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Arial" charset="0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A10A0D3-FDC9-43BD-BE9B-3A10D56C06F4}"/>
              </a:ext>
            </a:extLst>
          </p:cNvPr>
          <p:cNvSpPr/>
          <p:nvPr/>
        </p:nvSpPr>
        <p:spPr bwMode="auto">
          <a:xfrm>
            <a:off x="8519517" y="4937958"/>
            <a:ext cx="278296" cy="458147"/>
          </a:xfrm>
          <a:prstGeom prst="upArrow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Arial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3448371-EDCA-4C66-918E-A429BA325427}"/>
              </a:ext>
            </a:extLst>
          </p:cNvPr>
          <p:cNvSpPr txBox="1"/>
          <p:nvPr/>
        </p:nvSpPr>
        <p:spPr>
          <a:xfrm>
            <a:off x="7193666" y="4973287"/>
            <a:ext cx="194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Update </a:t>
            </a:r>
          </a:p>
          <a:p>
            <a:pPr algn="ctr"/>
            <a:r>
              <a:rPr lang="en-US" dirty="0"/>
              <a:t>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692BC-FB91-42E2-8476-F94AC9302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35" y="2666437"/>
            <a:ext cx="1776930" cy="998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6213FA-C79D-49D8-99A7-F6DEFBD8A9F1}"/>
              </a:ext>
            </a:extLst>
          </p:cNvPr>
          <p:cNvSpPr txBox="1"/>
          <p:nvPr/>
        </p:nvSpPr>
        <p:spPr>
          <a:xfrm>
            <a:off x="1817481" y="4924311"/>
            <a:ext cx="1421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Call for Help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80462D8-2BC1-4C52-9B05-246CD2DF2A1E}"/>
              </a:ext>
            </a:extLst>
          </p:cNvPr>
          <p:cNvSpPr/>
          <p:nvPr/>
        </p:nvSpPr>
        <p:spPr bwMode="auto">
          <a:xfrm>
            <a:off x="2862470" y="1519511"/>
            <a:ext cx="2596226" cy="4857098"/>
          </a:xfrm>
          <a:custGeom>
            <a:avLst/>
            <a:gdLst>
              <a:gd name="connsiteX0" fmla="*/ 0 w 2596226"/>
              <a:gd name="connsiteY0" fmla="*/ 28827 h 4857098"/>
              <a:gd name="connsiteX1" fmla="*/ 854110 w 2596226"/>
              <a:gd name="connsiteY1" fmla="*/ 109214 h 4857098"/>
              <a:gd name="connsiteX2" fmla="*/ 2069960 w 2596226"/>
              <a:gd name="connsiteY2" fmla="*/ 913082 h 4857098"/>
              <a:gd name="connsiteX3" fmla="*/ 2411604 w 2596226"/>
              <a:gd name="connsiteY3" fmla="*/ 1867675 h 4857098"/>
              <a:gd name="connsiteX4" fmla="*/ 2481943 w 2596226"/>
              <a:gd name="connsiteY4" fmla="*/ 3254348 h 4857098"/>
              <a:gd name="connsiteX5" fmla="*/ 2552281 w 2596226"/>
              <a:gd name="connsiteY5" fmla="*/ 4198893 h 4857098"/>
              <a:gd name="connsiteX6" fmla="*/ 1748413 w 2596226"/>
              <a:gd name="connsiteY6" fmla="*/ 4791746 h 4857098"/>
              <a:gd name="connsiteX7" fmla="*/ 422031 w 2596226"/>
              <a:gd name="connsiteY7" fmla="*/ 4841987 h 4857098"/>
              <a:gd name="connsiteX8" fmla="*/ 422031 w 2596226"/>
              <a:gd name="connsiteY8" fmla="*/ 4841987 h 4857098"/>
              <a:gd name="connsiteX9" fmla="*/ 422031 w 2596226"/>
              <a:gd name="connsiteY9" fmla="*/ 4841987 h 4857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96226" h="4857098">
                <a:moveTo>
                  <a:pt x="0" y="28827"/>
                </a:moveTo>
                <a:cubicBezTo>
                  <a:pt x="254558" y="-4668"/>
                  <a:pt x="509117" y="-38162"/>
                  <a:pt x="854110" y="109214"/>
                </a:cubicBezTo>
                <a:cubicBezTo>
                  <a:pt x="1199103" y="256590"/>
                  <a:pt x="1810378" y="620005"/>
                  <a:pt x="2069960" y="913082"/>
                </a:cubicBezTo>
                <a:cubicBezTo>
                  <a:pt x="2329542" y="1206159"/>
                  <a:pt x="2342940" y="1477464"/>
                  <a:pt x="2411604" y="1867675"/>
                </a:cubicBezTo>
                <a:cubicBezTo>
                  <a:pt x="2480268" y="2257886"/>
                  <a:pt x="2458497" y="2865812"/>
                  <a:pt x="2481943" y="3254348"/>
                </a:cubicBezTo>
                <a:cubicBezTo>
                  <a:pt x="2505389" y="3642884"/>
                  <a:pt x="2674536" y="3942660"/>
                  <a:pt x="2552281" y="4198893"/>
                </a:cubicBezTo>
                <a:cubicBezTo>
                  <a:pt x="2430026" y="4455126"/>
                  <a:pt x="2103455" y="4684564"/>
                  <a:pt x="1748413" y="4791746"/>
                </a:cubicBezTo>
                <a:cubicBezTo>
                  <a:pt x="1393371" y="4898928"/>
                  <a:pt x="422031" y="4841987"/>
                  <a:pt x="422031" y="4841987"/>
                </a:cubicBezTo>
                <a:lnTo>
                  <a:pt x="422031" y="4841987"/>
                </a:lnTo>
                <a:lnTo>
                  <a:pt x="422031" y="4841987"/>
                </a:ln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0E96B-6464-4163-BEE6-031BDFC8B6CB}"/>
              </a:ext>
            </a:extLst>
          </p:cNvPr>
          <p:cNvSpPr txBox="1"/>
          <p:nvPr/>
        </p:nvSpPr>
        <p:spPr>
          <a:xfrm>
            <a:off x="2014564" y="907136"/>
            <a:ext cx="184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Perception-Action Cycle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35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77"/>
    </mc:Choice>
    <mc:Fallback xmlns="">
      <p:transition spd="slow" advTm="91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ABA2E8A-C160-4950-A21D-3F92ACE0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431" y="2928544"/>
            <a:ext cx="1495927" cy="11406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BE82B4-D9D1-4130-8CB1-4115C8A65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337" y="3121736"/>
            <a:ext cx="1495927" cy="11406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DA40E24-CA50-4D44-9A57-850304A46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03" y="3345329"/>
            <a:ext cx="1495927" cy="1140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AC6F2-EE7B-4C36-9459-1FAFC6343EFF}"/>
              </a:ext>
            </a:extLst>
          </p:cNvPr>
          <p:cNvSpPr txBox="1"/>
          <p:nvPr/>
        </p:nvSpPr>
        <p:spPr>
          <a:xfrm>
            <a:off x="1524001" y="433138"/>
            <a:ext cx="210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8975B-4F3C-40C2-A786-0660B48F003E}"/>
              </a:ext>
            </a:extLst>
          </p:cNvPr>
          <p:cNvSpPr txBox="1"/>
          <p:nvPr/>
        </p:nvSpPr>
        <p:spPr>
          <a:xfrm>
            <a:off x="4395538" y="441159"/>
            <a:ext cx="210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90AC8-FE0A-43E2-A75B-919992647137}"/>
              </a:ext>
            </a:extLst>
          </p:cNvPr>
          <p:cNvSpPr txBox="1"/>
          <p:nvPr/>
        </p:nvSpPr>
        <p:spPr>
          <a:xfrm>
            <a:off x="6978317" y="437149"/>
            <a:ext cx="293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Memory Storage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615BC3-1481-4083-B3C3-8E727F61D980}"/>
              </a:ext>
            </a:extLst>
          </p:cNvPr>
          <p:cNvCxnSpPr>
            <a:cxnSpLocks/>
          </p:cNvCxnSpPr>
          <p:nvPr/>
        </p:nvCxnSpPr>
        <p:spPr bwMode="auto">
          <a:xfrm flipH="1">
            <a:off x="4014536" y="433138"/>
            <a:ext cx="1" cy="632058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00A6EF-37B6-49DF-A560-5A3FCF5812C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97317" y="441159"/>
            <a:ext cx="1" cy="632058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23BB728-800F-4E4F-9DAF-164E872E604D}"/>
              </a:ext>
            </a:extLst>
          </p:cNvPr>
          <p:cNvSpPr/>
          <p:nvPr/>
        </p:nvSpPr>
        <p:spPr bwMode="auto">
          <a:xfrm>
            <a:off x="1824790" y="1552074"/>
            <a:ext cx="962527" cy="854242"/>
          </a:xfrm>
          <a:prstGeom prst="rightArrow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C6B4F0-8C25-4467-90CC-AC85CE50BC1C}"/>
              </a:ext>
            </a:extLst>
          </p:cNvPr>
          <p:cNvSpPr/>
          <p:nvPr/>
        </p:nvSpPr>
        <p:spPr bwMode="auto">
          <a:xfrm>
            <a:off x="2801352" y="1503947"/>
            <a:ext cx="1022684" cy="97264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3C5A9B-C3E0-4D24-A4FA-A5E8297C646E}"/>
              </a:ext>
            </a:extLst>
          </p:cNvPr>
          <p:cNvSpPr txBox="1"/>
          <p:nvPr/>
        </p:nvSpPr>
        <p:spPr>
          <a:xfrm>
            <a:off x="1847850" y="1748362"/>
            <a:ext cx="9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Physical Signals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0486DA-F400-4E7F-BD35-D9E735792721}"/>
              </a:ext>
            </a:extLst>
          </p:cNvPr>
          <p:cNvSpPr txBox="1"/>
          <p:nvPr/>
        </p:nvSpPr>
        <p:spPr>
          <a:xfrm>
            <a:off x="2886576" y="1840693"/>
            <a:ext cx="946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Sensors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AFF5A9-8692-47B5-A907-59D0C1F49334}"/>
              </a:ext>
            </a:extLst>
          </p:cNvPr>
          <p:cNvSpPr/>
          <p:nvPr/>
        </p:nvSpPr>
        <p:spPr bwMode="auto">
          <a:xfrm>
            <a:off x="3862136" y="1560304"/>
            <a:ext cx="962527" cy="854242"/>
          </a:xfrm>
          <a:prstGeom prst="rightArrow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EFC0F-1848-47D3-89F5-7CD3789D4F99}"/>
              </a:ext>
            </a:extLst>
          </p:cNvPr>
          <p:cNvSpPr txBox="1"/>
          <p:nvPr/>
        </p:nvSpPr>
        <p:spPr>
          <a:xfrm>
            <a:off x="3923097" y="1719337"/>
            <a:ext cx="1028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PerceptionFeatures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F10EBC-AA2E-4D85-A014-7A2F208EF9AE}"/>
              </a:ext>
            </a:extLst>
          </p:cNvPr>
          <p:cNvSpPr/>
          <p:nvPr/>
        </p:nvSpPr>
        <p:spPr bwMode="auto">
          <a:xfrm>
            <a:off x="4861434" y="1401739"/>
            <a:ext cx="899638" cy="114435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9F199-C417-482E-93EF-8FF44FB1639B}"/>
              </a:ext>
            </a:extLst>
          </p:cNvPr>
          <p:cNvSpPr txBox="1"/>
          <p:nvPr/>
        </p:nvSpPr>
        <p:spPr>
          <a:xfrm>
            <a:off x="4846657" y="1545870"/>
            <a:ext cx="937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New Image to Be Classified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662B6C-5EDE-4487-9BF3-0E9B5BF43723}"/>
              </a:ext>
            </a:extLst>
          </p:cNvPr>
          <p:cNvSpPr/>
          <p:nvPr/>
        </p:nvSpPr>
        <p:spPr bwMode="auto">
          <a:xfrm>
            <a:off x="7430501" y="2117693"/>
            <a:ext cx="2275397" cy="2718281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1D3F321-28ED-4932-88FA-F2A626F9EB5A}"/>
              </a:ext>
            </a:extLst>
          </p:cNvPr>
          <p:cNvSpPr/>
          <p:nvPr/>
        </p:nvSpPr>
        <p:spPr bwMode="auto">
          <a:xfrm rot="5400000">
            <a:off x="4753857" y="4552110"/>
            <a:ext cx="1175781" cy="253612"/>
          </a:xfrm>
          <a:prstGeom prst="rightArrow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660C28-1907-4B67-8E5B-10EF381784F9}"/>
              </a:ext>
            </a:extLst>
          </p:cNvPr>
          <p:cNvSpPr txBox="1"/>
          <p:nvPr/>
        </p:nvSpPr>
        <p:spPr>
          <a:xfrm>
            <a:off x="3867219" y="4165160"/>
            <a:ext cx="1943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Class </a:t>
            </a:r>
          </a:p>
          <a:p>
            <a:pPr algn="ctr"/>
            <a:r>
              <a:rPr lang="en-US" sz="1400" dirty="0"/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5AAA2-ADBB-4712-9ED1-9ED342126DA6}"/>
              </a:ext>
            </a:extLst>
          </p:cNvPr>
          <p:cNvSpPr txBox="1"/>
          <p:nvPr/>
        </p:nvSpPr>
        <p:spPr>
          <a:xfrm>
            <a:off x="7781001" y="2476592"/>
            <a:ext cx="1804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Historical Database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252F87-4DE5-41EA-B8FD-32B7FBD4B645}"/>
              </a:ext>
            </a:extLst>
          </p:cNvPr>
          <p:cNvGrpSpPr/>
          <p:nvPr/>
        </p:nvGrpSpPr>
        <p:grpSpPr>
          <a:xfrm>
            <a:off x="1864084" y="5558153"/>
            <a:ext cx="4275036" cy="1063415"/>
            <a:chOff x="263884" y="4007259"/>
            <a:chExt cx="4275036" cy="1063415"/>
          </a:xfrm>
          <a:noFill/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DECF1FB-2837-4C1A-8E76-53B0A70A57B8}"/>
                </a:ext>
              </a:extLst>
            </p:cNvPr>
            <p:cNvGrpSpPr/>
            <p:nvPr/>
          </p:nvGrpSpPr>
          <p:grpSpPr>
            <a:xfrm>
              <a:off x="2996592" y="4007259"/>
              <a:ext cx="1542328" cy="1043135"/>
              <a:chOff x="2996592" y="4007259"/>
              <a:chExt cx="1542328" cy="1043135"/>
            </a:xfrm>
            <a:grpFill/>
          </p:grpSpPr>
          <p:sp>
            <p:nvSpPr>
              <p:cNvPr id="35" name="Diamond 34">
                <a:extLst>
                  <a:ext uri="{FF2B5EF4-FFF2-40B4-BE49-F238E27FC236}">
                    <a16:creationId xmlns:a16="http://schemas.microsoft.com/office/drawing/2014/main" id="{E7C6B143-8FA5-4D57-8A3E-6217273F4A07}"/>
                  </a:ext>
                </a:extLst>
              </p:cNvPr>
              <p:cNvSpPr/>
              <p:nvPr/>
            </p:nvSpPr>
            <p:spPr bwMode="auto">
              <a:xfrm>
                <a:off x="3189436" y="4007259"/>
                <a:ext cx="1162488" cy="1043135"/>
              </a:xfrm>
              <a:prstGeom prst="diamond">
                <a:avLst/>
              </a:prstGeom>
              <a:grp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488" tIns="44450" rIns="90488" bIns="4445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4B1B1F-BA6A-437F-9AA4-E52693947706}"/>
                  </a:ext>
                </a:extLst>
              </p:cNvPr>
              <p:cNvSpPr txBox="1"/>
              <p:nvPr/>
            </p:nvSpPr>
            <p:spPr>
              <a:xfrm>
                <a:off x="2996592" y="4367311"/>
                <a:ext cx="154232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Action?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4D244FB-95B5-4352-9F8A-1C7397727806}"/>
                </a:ext>
              </a:extLst>
            </p:cNvPr>
            <p:cNvGrpSpPr/>
            <p:nvPr/>
          </p:nvGrpSpPr>
          <p:grpSpPr>
            <a:xfrm>
              <a:off x="2213612" y="4098030"/>
              <a:ext cx="1133199" cy="854242"/>
              <a:chOff x="2213612" y="4098030"/>
              <a:chExt cx="1133199" cy="854242"/>
            </a:xfrm>
            <a:grpFill/>
          </p:grpSpPr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17DA0D93-2ED2-470C-86E1-2138C6D3B52E}"/>
                  </a:ext>
                </a:extLst>
              </p:cNvPr>
              <p:cNvSpPr/>
              <p:nvPr/>
            </p:nvSpPr>
            <p:spPr bwMode="auto">
              <a:xfrm rot="10800000">
                <a:off x="2213612" y="4098030"/>
                <a:ext cx="962527" cy="854242"/>
              </a:xfrm>
              <a:prstGeom prst="rightArrow">
                <a:avLst/>
              </a:prstGeom>
              <a:grp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488" tIns="44450" rIns="90488" bIns="4445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E2BCD4-A94A-4A61-98EB-E98C000E06ED}"/>
                  </a:ext>
                </a:extLst>
              </p:cNvPr>
              <p:cNvSpPr txBox="1"/>
              <p:nvPr/>
            </p:nvSpPr>
            <p:spPr>
              <a:xfrm>
                <a:off x="2318280" y="4278769"/>
                <a:ext cx="1028531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Motor Features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19D842-822A-45C4-A98E-ECCF8AD28191}"/>
                </a:ext>
              </a:extLst>
            </p:cNvPr>
            <p:cNvGrpSpPr/>
            <p:nvPr/>
          </p:nvGrpSpPr>
          <p:grpSpPr>
            <a:xfrm>
              <a:off x="1227750" y="4098030"/>
              <a:ext cx="1044409" cy="972644"/>
              <a:chOff x="1227750" y="4098030"/>
              <a:chExt cx="1044409" cy="972644"/>
            </a:xfrm>
            <a:grp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E9B9B4E-CBEC-4986-9365-291B01D09868}"/>
                  </a:ext>
                </a:extLst>
              </p:cNvPr>
              <p:cNvSpPr/>
              <p:nvPr/>
            </p:nvSpPr>
            <p:spPr bwMode="auto">
              <a:xfrm>
                <a:off x="1227750" y="4098030"/>
                <a:ext cx="1022684" cy="972644"/>
              </a:xfrm>
              <a:prstGeom prst="rect">
                <a:avLst/>
              </a:prstGeom>
              <a:grp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488" tIns="44450" rIns="90488" bIns="4445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589F3C-057C-4205-87BE-364272EA57B9}"/>
                  </a:ext>
                </a:extLst>
              </p:cNvPr>
              <p:cNvSpPr txBox="1"/>
              <p:nvPr/>
            </p:nvSpPr>
            <p:spPr>
              <a:xfrm>
                <a:off x="1325675" y="4375312"/>
                <a:ext cx="946484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Motors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1DAFCF1-DEDC-4CA1-9A3D-66B35BEB8154}"/>
                </a:ext>
              </a:extLst>
            </p:cNvPr>
            <p:cNvGrpSpPr/>
            <p:nvPr/>
          </p:nvGrpSpPr>
          <p:grpSpPr>
            <a:xfrm>
              <a:off x="263884" y="4196152"/>
              <a:ext cx="1013468" cy="854242"/>
              <a:chOff x="263884" y="4196152"/>
              <a:chExt cx="1013468" cy="854242"/>
            </a:xfrm>
            <a:grpFill/>
          </p:grpSpPr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9BE97C8E-B543-4AE1-BC84-6558E55CD610}"/>
                  </a:ext>
                </a:extLst>
              </p:cNvPr>
              <p:cNvSpPr/>
              <p:nvPr/>
            </p:nvSpPr>
            <p:spPr bwMode="auto">
              <a:xfrm rot="10800000">
                <a:off x="263884" y="4196152"/>
                <a:ext cx="962527" cy="854242"/>
              </a:xfrm>
              <a:prstGeom prst="rightArrow">
                <a:avLst/>
              </a:prstGeom>
              <a:grp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488" tIns="44450" rIns="90488" bIns="4445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latin typeface="Arial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994A2A-DA49-42B3-8545-6B947AEBE13C}"/>
                  </a:ext>
                </a:extLst>
              </p:cNvPr>
              <p:cNvSpPr txBox="1"/>
              <p:nvPr/>
            </p:nvSpPr>
            <p:spPr>
              <a:xfrm>
                <a:off x="330868" y="4484773"/>
                <a:ext cx="946484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Actions</a:t>
                </a: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EFAE46-B127-4DFB-ACF3-B9BCD28389C2}"/>
              </a:ext>
            </a:extLst>
          </p:cNvPr>
          <p:cNvSpPr txBox="1"/>
          <p:nvPr/>
        </p:nvSpPr>
        <p:spPr>
          <a:xfrm>
            <a:off x="5446841" y="4211325"/>
            <a:ext cx="1391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Is it “Disaster” or,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Is it “No Disaster”??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7EDC0FC-7D12-4CCE-B75B-028EFA45E2A9}"/>
              </a:ext>
            </a:extLst>
          </p:cNvPr>
          <p:cNvSpPr/>
          <p:nvPr/>
        </p:nvSpPr>
        <p:spPr bwMode="auto">
          <a:xfrm>
            <a:off x="5214940" y="2578870"/>
            <a:ext cx="215380" cy="470134"/>
          </a:xfrm>
          <a:prstGeom prst="downArrow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410D1A7-897E-4869-AE4F-166C857FED49}"/>
              </a:ext>
            </a:extLst>
          </p:cNvPr>
          <p:cNvSpPr/>
          <p:nvPr/>
        </p:nvSpPr>
        <p:spPr bwMode="auto">
          <a:xfrm>
            <a:off x="4182949" y="3028096"/>
            <a:ext cx="2322741" cy="919965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Arial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5CBD44-221A-4BD7-B0EE-CCAD6434694D}"/>
              </a:ext>
            </a:extLst>
          </p:cNvPr>
          <p:cNvSpPr txBox="1"/>
          <p:nvPr/>
        </p:nvSpPr>
        <p:spPr>
          <a:xfrm>
            <a:off x="4387073" y="2917139"/>
            <a:ext cx="191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Machine Learning</a:t>
            </a:r>
          </a:p>
          <a:p>
            <a:pPr algn="ctr"/>
            <a:r>
              <a:rPr lang="en-US" sz="1400" dirty="0"/>
              <a:t>Methodology</a:t>
            </a: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4404FEC5-E93A-467F-9ADB-A3EE45B08925}"/>
              </a:ext>
            </a:extLst>
          </p:cNvPr>
          <p:cNvSpPr/>
          <p:nvPr/>
        </p:nvSpPr>
        <p:spPr bwMode="auto">
          <a:xfrm rot="5400000">
            <a:off x="6865038" y="3138752"/>
            <a:ext cx="288458" cy="749238"/>
          </a:xfrm>
          <a:prstGeom prst="downArrow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Arial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666CC0-D815-4131-A03A-DA461DF3CD1F}"/>
              </a:ext>
            </a:extLst>
          </p:cNvPr>
          <p:cNvSpPr txBox="1"/>
          <p:nvPr/>
        </p:nvSpPr>
        <p:spPr>
          <a:xfrm>
            <a:off x="6072268" y="2866089"/>
            <a:ext cx="1943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Historical</a:t>
            </a:r>
          </a:p>
          <a:p>
            <a:pPr algn="ctr"/>
            <a:r>
              <a:rPr lang="en-US" sz="1400" dirty="0"/>
              <a:t> Data</a:t>
            </a:r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1C7C61F4-B7AF-4424-AA98-1C66ABA91F9F}"/>
              </a:ext>
            </a:extLst>
          </p:cNvPr>
          <p:cNvSpPr/>
          <p:nvPr/>
        </p:nvSpPr>
        <p:spPr bwMode="auto">
          <a:xfrm>
            <a:off x="5975417" y="5512121"/>
            <a:ext cx="2824026" cy="633545"/>
          </a:xfrm>
          <a:prstGeom prst="bentUpArrow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Arial" charset="0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A10A0D3-FDC9-43BD-BE9B-3A10D56C06F4}"/>
              </a:ext>
            </a:extLst>
          </p:cNvPr>
          <p:cNvSpPr/>
          <p:nvPr/>
        </p:nvSpPr>
        <p:spPr bwMode="auto">
          <a:xfrm>
            <a:off x="8519517" y="4937958"/>
            <a:ext cx="278296" cy="458147"/>
          </a:xfrm>
          <a:prstGeom prst="upArrow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latin typeface="Arial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3448371-EDCA-4C66-918E-A429BA325427}"/>
              </a:ext>
            </a:extLst>
          </p:cNvPr>
          <p:cNvSpPr txBox="1"/>
          <p:nvPr/>
        </p:nvSpPr>
        <p:spPr>
          <a:xfrm>
            <a:off x="7193666" y="4973287"/>
            <a:ext cx="1943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Update </a:t>
            </a:r>
          </a:p>
          <a:p>
            <a:pPr algn="ctr"/>
            <a:r>
              <a:rPr lang="en-US" sz="1400" dirty="0"/>
              <a:t>Memory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191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77"/>
    </mc:Choice>
    <mc:Fallback xmlns="">
      <p:transition spd="slow" advTm="9177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17DC28-9A72-41F5-A968-AF45C5FE1DB8}"/>
              </a:ext>
            </a:extLst>
          </p:cNvPr>
          <p:cNvSpPr/>
          <p:nvPr/>
        </p:nvSpPr>
        <p:spPr>
          <a:xfrm>
            <a:off x="445479" y="162037"/>
            <a:ext cx="109744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Your Projects Are Due in Your PRIMMS Document Folders </a:t>
            </a:r>
          </a:p>
          <a:p>
            <a:pPr algn="ctr"/>
            <a:r>
              <a:rPr lang="en-US" sz="3600" dirty="0"/>
              <a:t> Sunday May 24th 8:00 PM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4DFF6-A1BC-4FC0-AF69-EE5E4F1F1765}"/>
              </a:ext>
            </a:extLst>
          </p:cNvPr>
          <p:cNvSpPr txBox="1"/>
          <p:nvPr/>
        </p:nvSpPr>
        <p:spPr>
          <a:xfrm>
            <a:off x="118138" y="1362366"/>
            <a:ext cx="119557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is a hard deadline. </a:t>
            </a:r>
            <a:r>
              <a:rPr lang="en-US" sz="2000" u="sng" dirty="0"/>
              <a:t>Don’t make perfection the enemy of the good.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Make sure that you have all of your accelerators submitted by then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Things to keep in mind for your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Show your work especially if models look too good to be true. The Powerpoint document is sufficient as long as it is sufficiently detailed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If models look especially weak, it is expected that you will mention that you tried multiple approaches and feature engineering/segmentation. If you add features, any new variables need to be reflected in the production dataset as well. Be careful in doing that.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There is no penalty for simple models unless key assumptions are violated. Often simplest is best. E.G. boosting is complex; whereas a regression, logistic regression may perform just fine in production. But for consulting assignments random forest and gradient boosting excellent choices.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assume that outliers are justified to keep observations even for linear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Show validation of performance results.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Show variable importance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Be sure to discuss business implications of your findings. Answer the question  “What strategy would you recommend for the business to follow. What changes should the business make to create value?”</a:t>
            </a:r>
          </a:p>
        </p:txBody>
      </p:sp>
    </p:spTree>
    <p:extLst>
      <p:ext uri="{BB962C8B-B14F-4D97-AF65-F5344CB8AC3E}">
        <p14:creationId xmlns:p14="http://schemas.microsoft.com/office/powerpoint/2010/main" val="283213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D10F4-A043-46A2-8E7A-4FF17BF0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351" y="884255"/>
            <a:ext cx="4647365" cy="3543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9D444-3A42-428B-8276-C22AD27C099B}"/>
              </a:ext>
            </a:extLst>
          </p:cNvPr>
          <p:cNvSpPr txBox="1"/>
          <p:nvPr/>
        </p:nvSpPr>
        <p:spPr>
          <a:xfrm>
            <a:off x="3954379" y="4535904"/>
            <a:ext cx="26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DE111-E741-46E6-BDA1-838E43D403C7}"/>
              </a:ext>
            </a:extLst>
          </p:cNvPr>
          <p:cNvSpPr txBox="1"/>
          <p:nvPr/>
        </p:nvSpPr>
        <p:spPr>
          <a:xfrm>
            <a:off x="6613358" y="4549804"/>
            <a:ext cx="26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F2B7A-C72C-4EFD-BDD6-A89E54DEB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506" y="5105150"/>
            <a:ext cx="2809875" cy="257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B2E9B2-4C73-45E1-B2B4-9A71DF9FF0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00639" y="5105149"/>
            <a:ext cx="2790825" cy="266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6D14C6-88E1-4C00-97F8-6271C24748C5}"/>
              </a:ext>
            </a:extLst>
          </p:cNvPr>
          <p:cNvSpPr txBox="1"/>
          <p:nvPr/>
        </p:nvSpPr>
        <p:spPr>
          <a:xfrm>
            <a:off x="2900625" y="180871"/>
            <a:ext cx="700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Example is A Bit Far Afield But….</a:t>
            </a:r>
          </a:p>
          <a:p>
            <a:pPr algn="ctr"/>
            <a:r>
              <a:rPr lang="en-US" dirty="0"/>
              <a:t>Anomaly Detection is Very Relevant to Process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E7D39-2D56-4299-8FBA-B2CCBE1DEC69}"/>
              </a:ext>
            </a:extLst>
          </p:cNvPr>
          <p:cNvSpPr txBox="1"/>
          <p:nvPr/>
        </p:nvSpPr>
        <p:spPr>
          <a:xfrm>
            <a:off x="1798522" y="2240565"/>
            <a:ext cx="1802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Projects</a:t>
            </a:r>
          </a:p>
          <a:p>
            <a:pPr algn="ctr"/>
            <a:r>
              <a:rPr lang="en-US" dirty="0"/>
              <a:t>On track </a:t>
            </a:r>
          </a:p>
          <a:p>
            <a:pPr algn="ctr"/>
            <a:r>
              <a:rPr lang="en-US" dirty="0"/>
              <a:t>Vs</a:t>
            </a:r>
          </a:p>
          <a:p>
            <a:pPr algn="ctr"/>
            <a:r>
              <a:rPr lang="en-US" dirty="0"/>
              <a:t>Off Track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051D5-8833-4330-B237-3BD354A0F3E9}"/>
              </a:ext>
            </a:extLst>
          </p:cNvPr>
          <p:cNvSpPr txBox="1"/>
          <p:nvPr/>
        </p:nvSpPr>
        <p:spPr>
          <a:xfrm>
            <a:off x="318977" y="5105149"/>
            <a:ext cx="1802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record per image is common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7AE43A-A069-4E0E-91CA-6783DC6D5289}"/>
              </a:ext>
            </a:extLst>
          </p:cNvPr>
          <p:cNvCxnSpPr/>
          <p:nvPr/>
        </p:nvCxnSpPr>
        <p:spPr>
          <a:xfrm>
            <a:off x="1998921" y="5362325"/>
            <a:ext cx="901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C3A4F3-9D85-4ADF-AC23-B74E07B98FBA}"/>
              </a:ext>
            </a:extLst>
          </p:cNvPr>
          <p:cNvSpPr txBox="1"/>
          <p:nvPr/>
        </p:nvSpPr>
        <p:spPr>
          <a:xfrm>
            <a:off x="1549101" y="2011680"/>
            <a:ext cx="8530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Pattern Recognition Is One of the Most Frequently Cited Applications of Machine Learning—Images Are Often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F1507D-D770-4E60-9640-27745DE3FA78}"/>
              </a:ext>
            </a:extLst>
          </p:cNvPr>
          <p:cNvSpPr txBox="1"/>
          <p:nvPr/>
        </p:nvSpPr>
        <p:spPr>
          <a:xfrm>
            <a:off x="1323191" y="4281543"/>
            <a:ext cx="9800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Let’s Walk Through a Step By Step Example</a:t>
            </a:r>
          </a:p>
        </p:txBody>
      </p:sp>
    </p:spTree>
    <p:extLst>
      <p:ext uri="{BB962C8B-B14F-4D97-AF65-F5344CB8AC3E}">
        <p14:creationId xmlns:p14="http://schemas.microsoft.com/office/powerpoint/2010/main" val="327390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2E4785-2A35-4C29-B48A-3A9FEB7B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91" y="0"/>
            <a:ext cx="998270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76B0FE-8B97-4DA5-A6CF-C247B8B2E8A8}"/>
              </a:ext>
            </a:extLst>
          </p:cNvPr>
          <p:cNvSpPr txBox="1"/>
          <p:nvPr/>
        </p:nvSpPr>
        <p:spPr>
          <a:xfrm>
            <a:off x="0" y="1473797"/>
            <a:ext cx="16405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We Identify the Bingo Cards That Display the Number 12?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created 200 Training Examples and 20 Test Examples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37E84C0-B956-4C02-80F7-E6579E2D39ED}"/>
              </a:ext>
            </a:extLst>
          </p:cNvPr>
          <p:cNvSpPr/>
          <p:nvPr/>
        </p:nvSpPr>
        <p:spPr>
          <a:xfrm>
            <a:off x="2646381" y="3517027"/>
            <a:ext cx="237054" cy="162088"/>
          </a:xfrm>
          <a:custGeom>
            <a:avLst/>
            <a:gdLst>
              <a:gd name="connsiteX0" fmla="*/ 225911 w 237054"/>
              <a:gd name="connsiteY0" fmla="*/ 11481 h 162088"/>
              <a:gd name="connsiteX1" fmla="*/ 10758 w 237054"/>
              <a:gd name="connsiteY1" fmla="*/ 54512 h 162088"/>
              <a:gd name="connsiteX2" fmla="*/ 0 w 237054"/>
              <a:gd name="connsiteY2" fmla="*/ 97542 h 162088"/>
              <a:gd name="connsiteX3" fmla="*/ 53788 w 237054"/>
              <a:gd name="connsiteY3" fmla="*/ 140573 h 162088"/>
              <a:gd name="connsiteX4" fmla="*/ 129092 w 237054"/>
              <a:gd name="connsiteY4" fmla="*/ 162088 h 162088"/>
              <a:gd name="connsiteX5" fmla="*/ 236668 w 237054"/>
              <a:gd name="connsiteY5" fmla="*/ 119058 h 162088"/>
              <a:gd name="connsiteX6" fmla="*/ 236668 w 237054"/>
              <a:gd name="connsiteY6" fmla="*/ 108300 h 1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054" h="162088">
                <a:moveTo>
                  <a:pt x="225911" y="11481"/>
                </a:moveTo>
                <a:cubicBezTo>
                  <a:pt x="38395" y="21351"/>
                  <a:pt x="38401" y="-42240"/>
                  <a:pt x="10758" y="54512"/>
                </a:cubicBezTo>
                <a:cubicBezTo>
                  <a:pt x="6696" y="68728"/>
                  <a:pt x="3586" y="83199"/>
                  <a:pt x="0" y="97542"/>
                </a:cubicBezTo>
                <a:cubicBezTo>
                  <a:pt x="20013" y="117556"/>
                  <a:pt x="26644" y="127001"/>
                  <a:pt x="53788" y="140573"/>
                </a:cubicBezTo>
                <a:cubicBezTo>
                  <a:pt x="69225" y="148292"/>
                  <a:pt x="115299" y="158640"/>
                  <a:pt x="129092" y="162088"/>
                </a:cubicBezTo>
                <a:cubicBezTo>
                  <a:pt x="221699" y="151799"/>
                  <a:pt x="221050" y="181536"/>
                  <a:pt x="236668" y="119058"/>
                </a:cubicBezTo>
                <a:cubicBezTo>
                  <a:pt x="237538" y="115579"/>
                  <a:pt x="236668" y="111886"/>
                  <a:pt x="236668" y="1083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E92FF7E-857B-40FA-86CF-F0AD462966D2}"/>
              </a:ext>
            </a:extLst>
          </p:cNvPr>
          <p:cNvSpPr/>
          <p:nvPr/>
        </p:nvSpPr>
        <p:spPr>
          <a:xfrm>
            <a:off x="9092004" y="3517027"/>
            <a:ext cx="237054" cy="162088"/>
          </a:xfrm>
          <a:custGeom>
            <a:avLst/>
            <a:gdLst>
              <a:gd name="connsiteX0" fmla="*/ 225911 w 237054"/>
              <a:gd name="connsiteY0" fmla="*/ 11481 h 162088"/>
              <a:gd name="connsiteX1" fmla="*/ 10758 w 237054"/>
              <a:gd name="connsiteY1" fmla="*/ 54512 h 162088"/>
              <a:gd name="connsiteX2" fmla="*/ 0 w 237054"/>
              <a:gd name="connsiteY2" fmla="*/ 97542 h 162088"/>
              <a:gd name="connsiteX3" fmla="*/ 53788 w 237054"/>
              <a:gd name="connsiteY3" fmla="*/ 140573 h 162088"/>
              <a:gd name="connsiteX4" fmla="*/ 129092 w 237054"/>
              <a:gd name="connsiteY4" fmla="*/ 162088 h 162088"/>
              <a:gd name="connsiteX5" fmla="*/ 236668 w 237054"/>
              <a:gd name="connsiteY5" fmla="*/ 119058 h 162088"/>
              <a:gd name="connsiteX6" fmla="*/ 236668 w 237054"/>
              <a:gd name="connsiteY6" fmla="*/ 108300 h 1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054" h="162088">
                <a:moveTo>
                  <a:pt x="225911" y="11481"/>
                </a:moveTo>
                <a:cubicBezTo>
                  <a:pt x="38395" y="21351"/>
                  <a:pt x="38401" y="-42240"/>
                  <a:pt x="10758" y="54512"/>
                </a:cubicBezTo>
                <a:cubicBezTo>
                  <a:pt x="6696" y="68728"/>
                  <a:pt x="3586" y="83199"/>
                  <a:pt x="0" y="97542"/>
                </a:cubicBezTo>
                <a:cubicBezTo>
                  <a:pt x="20013" y="117556"/>
                  <a:pt x="26644" y="127001"/>
                  <a:pt x="53788" y="140573"/>
                </a:cubicBezTo>
                <a:cubicBezTo>
                  <a:pt x="69225" y="148292"/>
                  <a:pt x="115299" y="158640"/>
                  <a:pt x="129092" y="162088"/>
                </a:cubicBezTo>
                <a:cubicBezTo>
                  <a:pt x="221699" y="151799"/>
                  <a:pt x="221050" y="181536"/>
                  <a:pt x="236668" y="119058"/>
                </a:cubicBezTo>
                <a:cubicBezTo>
                  <a:pt x="237538" y="115579"/>
                  <a:pt x="236668" y="111886"/>
                  <a:pt x="236668" y="1083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38EF20F-FD42-46FB-9CB1-8B019B661FAD}"/>
              </a:ext>
            </a:extLst>
          </p:cNvPr>
          <p:cNvSpPr/>
          <p:nvPr/>
        </p:nvSpPr>
        <p:spPr>
          <a:xfrm>
            <a:off x="2636009" y="5025425"/>
            <a:ext cx="237054" cy="162088"/>
          </a:xfrm>
          <a:custGeom>
            <a:avLst/>
            <a:gdLst>
              <a:gd name="connsiteX0" fmla="*/ 225911 w 237054"/>
              <a:gd name="connsiteY0" fmla="*/ 11481 h 162088"/>
              <a:gd name="connsiteX1" fmla="*/ 10758 w 237054"/>
              <a:gd name="connsiteY1" fmla="*/ 54512 h 162088"/>
              <a:gd name="connsiteX2" fmla="*/ 0 w 237054"/>
              <a:gd name="connsiteY2" fmla="*/ 97542 h 162088"/>
              <a:gd name="connsiteX3" fmla="*/ 53788 w 237054"/>
              <a:gd name="connsiteY3" fmla="*/ 140573 h 162088"/>
              <a:gd name="connsiteX4" fmla="*/ 129092 w 237054"/>
              <a:gd name="connsiteY4" fmla="*/ 162088 h 162088"/>
              <a:gd name="connsiteX5" fmla="*/ 236668 w 237054"/>
              <a:gd name="connsiteY5" fmla="*/ 119058 h 162088"/>
              <a:gd name="connsiteX6" fmla="*/ 236668 w 237054"/>
              <a:gd name="connsiteY6" fmla="*/ 108300 h 1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054" h="162088">
                <a:moveTo>
                  <a:pt x="225911" y="11481"/>
                </a:moveTo>
                <a:cubicBezTo>
                  <a:pt x="38395" y="21351"/>
                  <a:pt x="38401" y="-42240"/>
                  <a:pt x="10758" y="54512"/>
                </a:cubicBezTo>
                <a:cubicBezTo>
                  <a:pt x="6696" y="68728"/>
                  <a:pt x="3586" y="83199"/>
                  <a:pt x="0" y="97542"/>
                </a:cubicBezTo>
                <a:cubicBezTo>
                  <a:pt x="20013" y="117556"/>
                  <a:pt x="26644" y="127001"/>
                  <a:pt x="53788" y="140573"/>
                </a:cubicBezTo>
                <a:cubicBezTo>
                  <a:pt x="69225" y="148292"/>
                  <a:pt x="115299" y="158640"/>
                  <a:pt x="129092" y="162088"/>
                </a:cubicBezTo>
                <a:cubicBezTo>
                  <a:pt x="221699" y="151799"/>
                  <a:pt x="221050" y="181536"/>
                  <a:pt x="236668" y="119058"/>
                </a:cubicBezTo>
                <a:cubicBezTo>
                  <a:pt x="237538" y="115579"/>
                  <a:pt x="236668" y="111886"/>
                  <a:pt x="236668" y="1083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A37E3-E602-496A-817B-EACDB712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" y="1375099"/>
            <a:ext cx="5467350" cy="533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C0C1E-B74A-43C1-9549-EC980835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82" y="1670374"/>
            <a:ext cx="5343525" cy="5038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CD110-9C1C-40A0-9B42-E94176C0C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00" y="574999"/>
            <a:ext cx="2600325" cy="8001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82408-D914-4924-AC23-E8C4F32B69FE}"/>
              </a:ext>
            </a:extLst>
          </p:cNvPr>
          <p:cNvCxnSpPr>
            <a:cxnSpLocks/>
          </p:cNvCxnSpPr>
          <p:nvPr/>
        </p:nvCxnSpPr>
        <p:spPr>
          <a:xfrm flipV="1">
            <a:off x="7575259" y="1119674"/>
            <a:ext cx="1634055" cy="550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F22A864-E4B6-4AD8-B635-3C8B5EEEAD54}"/>
              </a:ext>
            </a:extLst>
          </p:cNvPr>
          <p:cNvSpPr txBox="1"/>
          <p:nvPr/>
        </p:nvSpPr>
        <p:spPr>
          <a:xfrm>
            <a:off x="2485015" y="193638"/>
            <a:ext cx="509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Pre-Processing Steps Performed in MATLAB</a:t>
            </a:r>
          </a:p>
        </p:txBody>
      </p:sp>
    </p:spTree>
    <p:extLst>
      <p:ext uri="{BB962C8B-B14F-4D97-AF65-F5344CB8AC3E}">
        <p14:creationId xmlns:p14="http://schemas.microsoft.com/office/powerpoint/2010/main" val="118983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8BD0DC-D296-4845-9CF9-908315D5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752"/>
            <a:ext cx="12192000" cy="470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7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9BF04-0122-47CD-A943-1692D232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290"/>
            <a:ext cx="12192000" cy="495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8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DE2FE-9374-4DF0-9547-A62D682C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356"/>
            <a:ext cx="12192000" cy="43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9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A37E3-E602-496A-817B-EACDB712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" y="1375099"/>
            <a:ext cx="5467350" cy="533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C0C1E-B74A-43C1-9549-EC980835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82" y="1670374"/>
            <a:ext cx="5343525" cy="50387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82408-D914-4924-AC23-E8C4F32B69FE}"/>
              </a:ext>
            </a:extLst>
          </p:cNvPr>
          <p:cNvCxnSpPr>
            <a:cxnSpLocks/>
          </p:cNvCxnSpPr>
          <p:nvPr/>
        </p:nvCxnSpPr>
        <p:spPr>
          <a:xfrm flipV="1">
            <a:off x="7977930" y="1119674"/>
            <a:ext cx="1231384" cy="793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99098B-2349-4928-8A25-870C21631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750" y="771438"/>
            <a:ext cx="2305050" cy="5334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DFA7A8-E93D-463B-A0CD-329054B8C521}"/>
              </a:ext>
            </a:extLst>
          </p:cNvPr>
          <p:cNvCxnSpPr>
            <a:cxnSpLocks/>
          </p:cNvCxnSpPr>
          <p:nvPr/>
        </p:nvCxnSpPr>
        <p:spPr>
          <a:xfrm>
            <a:off x="1280160" y="2000922"/>
            <a:ext cx="0" cy="463791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3FC8D2-7E31-40BF-8A19-7B1E0AEF4086}"/>
              </a:ext>
            </a:extLst>
          </p:cNvPr>
          <p:cNvCxnSpPr>
            <a:cxnSpLocks/>
          </p:cNvCxnSpPr>
          <p:nvPr/>
        </p:nvCxnSpPr>
        <p:spPr>
          <a:xfrm>
            <a:off x="2303929" y="2000922"/>
            <a:ext cx="0" cy="463791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0B1D2E-F8DE-47DE-AEB1-0448A634E62C}"/>
              </a:ext>
            </a:extLst>
          </p:cNvPr>
          <p:cNvCxnSpPr>
            <a:cxnSpLocks/>
          </p:cNvCxnSpPr>
          <p:nvPr/>
        </p:nvCxnSpPr>
        <p:spPr>
          <a:xfrm>
            <a:off x="3349214" y="2000922"/>
            <a:ext cx="0" cy="463791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0ABB32-01F8-4E06-BD71-C8979F0672A8}"/>
              </a:ext>
            </a:extLst>
          </p:cNvPr>
          <p:cNvCxnSpPr>
            <a:cxnSpLocks/>
          </p:cNvCxnSpPr>
          <p:nvPr/>
        </p:nvCxnSpPr>
        <p:spPr>
          <a:xfrm>
            <a:off x="4360433" y="2000922"/>
            <a:ext cx="0" cy="463791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95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A37E3-E602-496A-817B-EACDB712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" y="1375099"/>
            <a:ext cx="5467350" cy="533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C0C1E-B74A-43C1-9549-EC980835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82" y="1670374"/>
            <a:ext cx="5343525" cy="50387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82408-D914-4924-AC23-E8C4F32B69FE}"/>
              </a:ext>
            </a:extLst>
          </p:cNvPr>
          <p:cNvCxnSpPr>
            <a:cxnSpLocks/>
          </p:cNvCxnSpPr>
          <p:nvPr/>
        </p:nvCxnSpPr>
        <p:spPr>
          <a:xfrm flipV="1">
            <a:off x="7986319" y="1119674"/>
            <a:ext cx="1222995" cy="935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FB8E97F-F99B-4061-B471-4356D165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243" y="499674"/>
            <a:ext cx="23526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57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732746-6E22-4313-A4CF-42DECB1E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883"/>
            <a:ext cx="12192000" cy="58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9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034" y="385157"/>
            <a:ext cx="10125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Project Questions:  Some Considerations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DE108-64EC-467A-8DB0-3EE5F95C62CF}"/>
              </a:ext>
            </a:extLst>
          </p:cNvPr>
          <p:cNvSpPr txBox="1"/>
          <p:nvPr/>
        </p:nvSpPr>
        <p:spPr>
          <a:xfrm>
            <a:off x="613186" y="1645920"/>
            <a:ext cx="7820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Variable “Exited” Definition: 1=Exited, 0=not Exited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564A0-7846-4990-AE90-E74D3507E397}"/>
              </a:ext>
            </a:extLst>
          </p:cNvPr>
          <p:cNvSpPr txBox="1"/>
          <p:nvPr/>
        </p:nvSpPr>
        <p:spPr>
          <a:xfrm>
            <a:off x="613186" y="2198797"/>
            <a:ext cx="108168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Variable “Is Active Member” Definition: 1=Is Active, 0=Is Not Active (Consider this as meaning customer is an engaged customer who actively participates in bank programs.)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 sure to show your work. If you show perfect prediction, it will not be accepted at face value. Likewise if you show poor prediction, it needs to be explained.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Feel free to add an Excel sheet for the top 100 most likely churners.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outlier detection hangs up, you can select one variable at a time or simply plot. Look for obvious mistakes or errors in data entry. But no points will be taken off if you keep all observations.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4442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A37E3-E602-496A-817B-EACDB712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" y="1375099"/>
            <a:ext cx="5467350" cy="533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C0C1E-B74A-43C1-9549-EC980835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82" y="1670374"/>
            <a:ext cx="5343525" cy="50387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82408-D914-4924-AC23-E8C4F32B69FE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7952763" y="847337"/>
            <a:ext cx="1347962" cy="1358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B39E3DB-2D2F-4AAB-AB76-8F98AEF8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725" y="299649"/>
            <a:ext cx="26003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5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A37E3-E602-496A-817B-EACDB712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" y="1375099"/>
            <a:ext cx="5467350" cy="533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C0C1E-B74A-43C1-9549-EC980835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82" y="1670374"/>
            <a:ext cx="5343525" cy="50387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82408-D914-4924-AC23-E8C4F32B69FE}"/>
              </a:ext>
            </a:extLst>
          </p:cNvPr>
          <p:cNvCxnSpPr>
            <a:cxnSpLocks/>
          </p:cNvCxnSpPr>
          <p:nvPr/>
        </p:nvCxnSpPr>
        <p:spPr>
          <a:xfrm flipV="1">
            <a:off x="7809722" y="847337"/>
            <a:ext cx="1491003" cy="1531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105E53-C2EF-4629-A25B-D59B6B1589AF}"/>
              </a:ext>
            </a:extLst>
          </p:cNvPr>
          <p:cNvSpPr txBox="1"/>
          <p:nvPr/>
        </p:nvSpPr>
        <p:spPr>
          <a:xfrm>
            <a:off x="9441072" y="410547"/>
            <a:ext cx="2118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Exported to Excel in Row 1 as a Hyperdimensional Vector</a:t>
            </a:r>
          </a:p>
        </p:txBody>
      </p:sp>
    </p:spTree>
    <p:extLst>
      <p:ext uri="{BB962C8B-B14F-4D97-AF65-F5344CB8AC3E}">
        <p14:creationId xmlns:p14="http://schemas.microsoft.com/office/powerpoint/2010/main" val="573981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C1C06F-AB17-4D64-AFB7-59D5C1D9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96" y="1590584"/>
            <a:ext cx="11314408" cy="4651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A333E1-F9AF-4304-BCA9-DADAA96FFF6F}"/>
              </a:ext>
            </a:extLst>
          </p:cNvPr>
          <p:cNvSpPr txBox="1"/>
          <p:nvPr/>
        </p:nvSpPr>
        <p:spPr>
          <a:xfrm>
            <a:off x="2273559" y="393345"/>
            <a:ext cx="9330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Arrays Are Row Vectors (1 by 15,982)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Each Bingo Card Put Into Five Separate Images Showing a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F627E-528C-4B72-AEF2-10F812F9988B}"/>
              </a:ext>
            </a:extLst>
          </p:cNvPr>
          <p:cNvSpPr txBox="1"/>
          <p:nvPr/>
        </p:nvSpPr>
        <p:spPr>
          <a:xfrm>
            <a:off x="587829" y="531845"/>
            <a:ext cx="217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Label= 1 if 12 shown on image</a:t>
            </a:r>
            <a:r>
              <a:rPr lang="en-US"/>
              <a:t>, else=0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C866D-B70F-4AB0-A597-2D5077C5600D}"/>
              </a:ext>
            </a:extLst>
          </p:cNvPr>
          <p:cNvCxnSpPr/>
          <p:nvPr/>
        </p:nvCxnSpPr>
        <p:spPr>
          <a:xfrm flipH="1">
            <a:off x="3464653" y="616410"/>
            <a:ext cx="1434518" cy="122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F2F2D7-F01B-4FFD-B635-63C80F8D6E61}"/>
              </a:ext>
            </a:extLst>
          </p:cNvPr>
          <p:cNvCxnSpPr/>
          <p:nvPr/>
        </p:nvCxnSpPr>
        <p:spPr>
          <a:xfrm>
            <a:off x="855677" y="1040235"/>
            <a:ext cx="520117" cy="688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940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D345B-73E4-46B8-817D-DC58B792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390525"/>
            <a:ext cx="98393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94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3D18E9-62A3-4EE2-8E42-C6547D11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99"/>
            <a:ext cx="12192000" cy="63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66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41FC1-7200-4857-A426-62BCA3BB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8" y="709175"/>
            <a:ext cx="7808729" cy="5198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90C43-C7C8-4519-BEC5-8F3F5B06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619" y="1895667"/>
            <a:ext cx="3952381" cy="1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25C954-A699-45CA-9507-75F9A860E527}"/>
              </a:ext>
            </a:extLst>
          </p:cNvPr>
          <p:cNvSpPr txBox="1"/>
          <p:nvPr/>
        </p:nvSpPr>
        <p:spPr>
          <a:xfrm>
            <a:off x="8364071" y="874059"/>
            <a:ext cx="354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algorithm performs remarkably well very large datasets like this 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EB5BC-FC7D-40C0-AB4E-2DB88D1512A8}"/>
              </a:ext>
            </a:extLst>
          </p:cNvPr>
          <p:cNvSpPr txBox="1"/>
          <p:nvPr/>
        </p:nvSpPr>
        <p:spPr>
          <a:xfrm>
            <a:off x="8364070" y="3863789"/>
            <a:ext cx="354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 said</a:t>
            </a:r>
            <a:r>
              <a:rPr lang="en-US"/>
              <a:t>, GLM </a:t>
            </a:r>
            <a:r>
              <a:rPr lang="en-US" dirty="0"/>
              <a:t>performed equally well.</a:t>
            </a:r>
          </a:p>
          <a:p>
            <a:endParaRPr lang="en-US" dirty="0"/>
          </a:p>
          <a:p>
            <a:r>
              <a:rPr lang="en-US" dirty="0"/>
              <a:t>A critical consideration is the cost of deployment.</a:t>
            </a:r>
          </a:p>
        </p:txBody>
      </p:sp>
    </p:spTree>
    <p:extLst>
      <p:ext uri="{BB962C8B-B14F-4D97-AF65-F5344CB8AC3E}">
        <p14:creationId xmlns:p14="http://schemas.microsoft.com/office/powerpoint/2010/main" val="3704350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38294A-103C-4208-88FB-5AE84EDC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063"/>
            <a:ext cx="12192000" cy="5195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F7B91-AFEE-4440-8E9D-97D96788277B}"/>
              </a:ext>
            </a:extLst>
          </p:cNvPr>
          <p:cNvSpPr txBox="1"/>
          <p:nvPr/>
        </p:nvSpPr>
        <p:spPr>
          <a:xfrm>
            <a:off x="1317812" y="107576"/>
            <a:ext cx="981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 of Animal Images</a:t>
            </a:r>
          </a:p>
          <a:p>
            <a:pPr algn="ctr"/>
            <a:r>
              <a:rPr lang="en-US" dirty="0"/>
              <a:t>Each Row Represents One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4B6B2-1BD5-473B-96C0-166EFBD58B9E}"/>
              </a:ext>
            </a:extLst>
          </p:cNvPr>
          <p:cNvSpPr txBox="1"/>
          <p:nvPr/>
        </p:nvSpPr>
        <p:spPr>
          <a:xfrm>
            <a:off x="753035" y="259533"/>
            <a:ext cx="1333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kinds of animals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1D05D6-7C1F-4D18-AEE6-8CD0235C8809}"/>
              </a:ext>
            </a:extLst>
          </p:cNvPr>
          <p:cNvCxnSpPr/>
          <p:nvPr/>
        </p:nvCxnSpPr>
        <p:spPr>
          <a:xfrm>
            <a:off x="1194099" y="817581"/>
            <a:ext cx="0" cy="422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10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99911-8B73-4DCD-96B6-56CE036D9E36}"/>
              </a:ext>
            </a:extLst>
          </p:cNvPr>
          <p:cNvSpPr txBox="1"/>
          <p:nvPr/>
        </p:nvSpPr>
        <p:spPr>
          <a:xfrm>
            <a:off x="1688841" y="2164702"/>
            <a:ext cx="8649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Automated Systems</a:t>
            </a:r>
          </a:p>
        </p:txBody>
      </p:sp>
    </p:spTree>
    <p:extLst>
      <p:ext uri="{BB962C8B-B14F-4D97-AF65-F5344CB8AC3E}">
        <p14:creationId xmlns:p14="http://schemas.microsoft.com/office/powerpoint/2010/main" val="2846420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00C92-9F98-4323-B694-76736737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194" y="3108230"/>
            <a:ext cx="3810000" cy="245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3B40A-1178-42C6-96A9-A124864F8535}"/>
              </a:ext>
            </a:extLst>
          </p:cNvPr>
          <p:cNvSpPr txBox="1"/>
          <p:nvPr/>
        </p:nvSpPr>
        <p:spPr>
          <a:xfrm>
            <a:off x="6459013" y="329289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D31DD-B734-4944-A8A5-82DD48DCC425}"/>
              </a:ext>
            </a:extLst>
          </p:cNvPr>
          <p:cNvSpPr txBox="1"/>
          <p:nvPr/>
        </p:nvSpPr>
        <p:spPr>
          <a:xfrm>
            <a:off x="3265850" y="3108230"/>
            <a:ext cx="169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</a:t>
            </a:r>
          </a:p>
          <a:p>
            <a:r>
              <a:rPr lang="en-US" dirty="0"/>
              <a:t>Toward </a:t>
            </a:r>
          </a:p>
          <a:p>
            <a:r>
              <a:rPr lang="en-US" dirty="0"/>
              <a:t>a 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2B5C5-FBCC-4ADD-81AF-2716A411021C}"/>
              </a:ext>
            </a:extLst>
          </p:cNvPr>
          <p:cNvSpPr txBox="1"/>
          <p:nvPr/>
        </p:nvSpPr>
        <p:spPr>
          <a:xfrm>
            <a:off x="7042049" y="3678487"/>
            <a:ext cx="10845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Touch</a:t>
            </a:r>
          </a:p>
          <a:p>
            <a:r>
              <a:rPr lang="en-US" sz="1000" dirty="0"/>
              <a:t>Smell</a:t>
            </a:r>
          </a:p>
          <a:p>
            <a:r>
              <a:rPr lang="en-US" sz="1000" dirty="0"/>
              <a:t>Taste</a:t>
            </a:r>
          </a:p>
          <a:p>
            <a:r>
              <a:rPr lang="en-US" sz="1000" dirty="0"/>
              <a:t>Vision</a:t>
            </a:r>
          </a:p>
          <a:p>
            <a:r>
              <a:rPr lang="en-US" sz="1000" dirty="0"/>
              <a:t>Audition</a:t>
            </a: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E21DD280-26BE-439B-A247-BFE55EF71A07}"/>
              </a:ext>
            </a:extLst>
          </p:cNvPr>
          <p:cNvSpPr/>
          <p:nvPr/>
        </p:nvSpPr>
        <p:spPr>
          <a:xfrm rot="12410272">
            <a:off x="5557866" y="2293881"/>
            <a:ext cx="1988190" cy="643813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A8CF0F-E73A-4F45-9E86-BFDD0878996E}"/>
              </a:ext>
            </a:extLst>
          </p:cNvPr>
          <p:cNvSpPr txBox="1"/>
          <p:nvPr/>
        </p:nvSpPr>
        <p:spPr>
          <a:xfrm>
            <a:off x="7036794" y="1889014"/>
            <a:ext cx="4806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Pattern Recognition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Machine Learning (Actual Data)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038F375F-DDC6-425E-B7E3-429430600BBB}"/>
              </a:ext>
            </a:extLst>
          </p:cNvPr>
          <p:cNvSpPr/>
          <p:nvPr/>
        </p:nvSpPr>
        <p:spPr>
          <a:xfrm rot="4968255">
            <a:off x="2802602" y="3671925"/>
            <a:ext cx="419262" cy="1325442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A3DC84-ABED-4B2A-8321-CEEC10EA7050}"/>
              </a:ext>
            </a:extLst>
          </p:cNvPr>
          <p:cNvSpPr txBox="1"/>
          <p:nvPr/>
        </p:nvSpPr>
        <p:spPr>
          <a:xfrm>
            <a:off x="5139684" y="245245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Decisions</a:t>
            </a: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892C12BF-87AD-4BBB-BECD-2676D19F1B0E}"/>
              </a:ext>
            </a:extLst>
          </p:cNvPr>
          <p:cNvSpPr/>
          <p:nvPr/>
        </p:nvSpPr>
        <p:spPr>
          <a:xfrm rot="9388176">
            <a:off x="3399136" y="2172084"/>
            <a:ext cx="1988190" cy="643813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889AB5-AFBC-439E-96B2-694A5B298E32}"/>
              </a:ext>
            </a:extLst>
          </p:cNvPr>
          <p:cNvSpPr txBox="1"/>
          <p:nvPr/>
        </p:nvSpPr>
        <p:spPr>
          <a:xfrm>
            <a:off x="1941332" y="3721402"/>
            <a:ext cx="107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F34AE0DF-B7CA-4EB5-AA28-43E0818076A3}"/>
              </a:ext>
            </a:extLst>
          </p:cNvPr>
          <p:cNvSpPr/>
          <p:nvPr/>
        </p:nvSpPr>
        <p:spPr>
          <a:xfrm rot="4968255">
            <a:off x="2802602" y="3674234"/>
            <a:ext cx="419262" cy="1325442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C73B264E-9782-45CD-BFDC-EF57F3978C89}"/>
              </a:ext>
            </a:extLst>
          </p:cNvPr>
          <p:cNvSpPr/>
          <p:nvPr/>
        </p:nvSpPr>
        <p:spPr>
          <a:xfrm rot="12228891">
            <a:off x="2332595" y="2291715"/>
            <a:ext cx="419262" cy="1325442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5B1992-A072-4E1B-B630-DDEB94784287}"/>
              </a:ext>
            </a:extLst>
          </p:cNvPr>
          <p:cNvSpPr txBox="1"/>
          <p:nvPr/>
        </p:nvSpPr>
        <p:spPr>
          <a:xfrm>
            <a:off x="907733" y="1385213"/>
            <a:ext cx="2167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Reinforcement Learning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(Primarily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Simulation)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E387F-F69A-44AF-8AFE-D1DF30CBBE3A}"/>
              </a:ext>
            </a:extLst>
          </p:cNvPr>
          <p:cNvSpPr txBox="1"/>
          <p:nvPr/>
        </p:nvSpPr>
        <p:spPr>
          <a:xfrm>
            <a:off x="2328473" y="4565995"/>
            <a:ext cx="161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43616-8340-4E0E-B6DB-A0D9F744CE23}"/>
              </a:ext>
            </a:extLst>
          </p:cNvPr>
          <p:cNvSpPr txBox="1"/>
          <p:nvPr/>
        </p:nvSpPr>
        <p:spPr>
          <a:xfrm>
            <a:off x="1568571" y="586787"/>
            <a:ext cx="865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AI Mimics Biology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DC0428-64C1-48E2-987D-D31397B57A3B}"/>
              </a:ext>
            </a:extLst>
          </p:cNvPr>
          <p:cNvGrpSpPr/>
          <p:nvPr/>
        </p:nvGrpSpPr>
        <p:grpSpPr>
          <a:xfrm>
            <a:off x="6882441" y="2952399"/>
            <a:ext cx="3997880" cy="1216219"/>
            <a:chOff x="7523596" y="1376606"/>
            <a:chExt cx="3997880" cy="1216219"/>
          </a:xfrm>
        </p:grpSpPr>
        <p:sp>
          <p:nvSpPr>
            <p:cNvPr id="22" name="Explosion: 8 Points 21">
              <a:extLst>
                <a:ext uri="{FF2B5EF4-FFF2-40B4-BE49-F238E27FC236}">
                  <a16:creationId xmlns:a16="http://schemas.microsoft.com/office/drawing/2014/main" id="{B5084E59-F737-4887-8755-0AFBC824774E}"/>
                </a:ext>
              </a:extLst>
            </p:cNvPr>
            <p:cNvSpPr/>
            <p:nvPr/>
          </p:nvSpPr>
          <p:spPr>
            <a:xfrm>
              <a:off x="9231009" y="1376606"/>
              <a:ext cx="2290467" cy="1216219"/>
            </a:xfrm>
            <a:prstGeom prst="irregularSeal1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FC2935-9BB2-400B-91EA-0B36B4315CDC}"/>
                </a:ext>
              </a:extLst>
            </p:cNvPr>
            <p:cNvSpPr txBox="1"/>
            <p:nvPr/>
          </p:nvSpPr>
          <p:spPr>
            <a:xfrm>
              <a:off x="9552069" y="1631834"/>
              <a:ext cx="1648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Our Focus in 560 and 561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E81088-65A0-4AA8-8152-84E830E374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3596" y="1659130"/>
              <a:ext cx="1851411" cy="3255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ED7A943-0AAD-492B-9C01-289424975067}"/>
              </a:ext>
            </a:extLst>
          </p:cNvPr>
          <p:cNvSpPr txBox="1"/>
          <p:nvPr/>
        </p:nvSpPr>
        <p:spPr>
          <a:xfrm>
            <a:off x="2349011" y="1776143"/>
            <a:ext cx="1443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Adjust Future Actions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4BFDD54-7234-4F6C-900A-4A99856EB3D9}"/>
              </a:ext>
            </a:extLst>
          </p:cNvPr>
          <p:cNvSpPr/>
          <p:nvPr/>
        </p:nvSpPr>
        <p:spPr>
          <a:xfrm>
            <a:off x="4051559" y="2750900"/>
            <a:ext cx="2830882" cy="484023"/>
          </a:xfrm>
          <a:custGeom>
            <a:avLst/>
            <a:gdLst>
              <a:gd name="connsiteX0" fmla="*/ 2830882 w 2830882"/>
              <a:gd name="connsiteY0" fmla="*/ 484023 h 484023"/>
              <a:gd name="connsiteX1" fmla="*/ 2480153 w 2830882"/>
              <a:gd name="connsiteY1" fmla="*/ 195925 h 484023"/>
              <a:gd name="connsiteX2" fmla="*/ 1753644 w 2830882"/>
              <a:gd name="connsiteY2" fmla="*/ 8034 h 484023"/>
              <a:gd name="connsiteX3" fmla="*/ 1052186 w 2830882"/>
              <a:gd name="connsiteY3" fmla="*/ 58139 h 484023"/>
              <a:gd name="connsiteX4" fmla="*/ 363255 w 2830882"/>
              <a:gd name="connsiteY4" fmla="*/ 271081 h 484023"/>
              <a:gd name="connsiteX5" fmla="*/ 0 w 2830882"/>
              <a:gd name="connsiteY5" fmla="*/ 433919 h 484023"/>
              <a:gd name="connsiteX6" fmla="*/ 0 w 2830882"/>
              <a:gd name="connsiteY6" fmla="*/ 433919 h 48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0882" h="484023">
                <a:moveTo>
                  <a:pt x="2830882" y="484023"/>
                </a:moveTo>
                <a:cubicBezTo>
                  <a:pt x="2745287" y="379639"/>
                  <a:pt x="2659693" y="275256"/>
                  <a:pt x="2480153" y="195925"/>
                </a:cubicBezTo>
                <a:cubicBezTo>
                  <a:pt x="2300613" y="116594"/>
                  <a:pt x="1991639" y="30998"/>
                  <a:pt x="1753644" y="8034"/>
                </a:cubicBezTo>
                <a:cubicBezTo>
                  <a:pt x="1515649" y="-14930"/>
                  <a:pt x="1283917" y="14298"/>
                  <a:pt x="1052186" y="58139"/>
                </a:cubicBezTo>
                <a:cubicBezTo>
                  <a:pt x="820455" y="101980"/>
                  <a:pt x="538619" y="208451"/>
                  <a:pt x="363255" y="271081"/>
                </a:cubicBezTo>
                <a:cubicBezTo>
                  <a:pt x="187891" y="333711"/>
                  <a:pt x="0" y="433919"/>
                  <a:pt x="0" y="433919"/>
                </a:cubicBezTo>
                <a:lnTo>
                  <a:pt x="0" y="433919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DEA4A-6826-4CEC-9397-0A20FF7C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671858"/>
            <a:ext cx="9255967" cy="507618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32C539-0D17-40FA-9E53-AC850CE70A44}"/>
              </a:ext>
            </a:extLst>
          </p:cNvPr>
          <p:cNvSpPr/>
          <p:nvPr/>
        </p:nvSpPr>
        <p:spPr>
          <a:xfrm>
            <a:off x="2929812" y="1754155"/>
            <a:ext cx="3493092" cy="3223725"/>
          </a:xfrm>
          <a:custGeom>
            <a:avLst/>
            <a:gdLst>
              <a:gd name="connsiteX0" fmla="*/ 0 w 5752730"/>
              <a:gd name="connsiteY0" fmla="*/ 133165 h 4882847"/>
              <a:gd name="connsiteX1" fmla="*/ 124287 w 5752730"/>
              <a:gd name="connsiteY1" fmla="*/ 124287 h 4882847"/>
              <a:gd name="connsiteX2" fmla="*/ 1828800 w 5752730"/>
              <a:gd name="connsiteY2" fmla="*/ 106532 h 4882847"/>
              <a:gd name="connsiteX3" fmla="*/ 2796466 w 5752730"/>
              <a:gd name="connsiteY3" fmla="*/ 88776 h 4882847"/>
              <a:gd name="connsiteX4" fmla="*/ 2867487 w 5752730"/>
              <a:gd name="connsiteY4" fmla="*/ 79899 h 4882847"/>
              <a:gd name="connsiteX5" fmla="*/ 2991774 w 5752730"/>
              <a:gd name="connsiteY5" fmla="*/ 71021 h 4882847"/>
              <a:gd name="connsiteX6" fmla="*/ 3107184 w 5752730"/>
              <a:gd name="connsiteY6" fmla="*/ 53266 h 4882847"/>
              <a:gd name="connsiteX7" fmla="*/ 3187083 w 5752730"/>
              <a:gd name="connsiteY7" fmla="*/ 44388 h 4882847"/>
              <a:gd name="connsiteX8" fmla="*/ 3790765 w 5752730"/>
              <a:gd name="connsiteY8" fmla="*/ 44388 h 4882847"/>
              <a:gd name="connsiteX9" fmla="*/ 4110361 w 5752730"/>
              <a:gd name="connsiteY9" fmla="*/ 35510 h 4882847"/>
              <a:gd name="connsiteX10" fmla="*/ 4154749 w 5752730"/>
              <a:gd name="connsiteY10" fmla="*/ 26633 h 4882847"/>
              <a:gd name="connsiteX11" fmla="*/ 4181382 w 5752730"/>
              <a:gd name="connsiteY11" fmla="*/ 17755 h 4882847"/>
              <a:gd name="connsiteX12" fmla="*/ 4287914 w 5752730"/>
              <a:gd name="connsiteY12" fmla="*/ 0 h 4882847"/>
              <a:gd name="connsiteX13" fmla="*/ 4793941 w 5752730"/>
              <a:gd name="connsiteY13" fmla="*/ 8877 h 4882847"/>
              <a:gd name="connsiteX14" fmla="*/ 4829452 w 5752730"/>
              <a:gd name="connsiteY14" fmla="*/ 17755 h 4882847"/>
              <a:gd name="connsiteX15" fmla="*/ 4918229 w 5752730"/>
              <a:gd name="connsiteY15" fmla="*/ 53266 h 4882847"/>
              <a:gd name="connsiteX16" fmla="*/ 4944862 w 5752730"/>
              <a:gd name="connsiteY16" fmla="*/ 71021 h 4882847"/>
              <a:gd name="connsiteX17" fmla="*/ 4980372 w 5752730"/>
              <a:gd name="connsiteY17" fmla="*/ 79899 h 4882847"/>
              <a:gd name="connsiteX18" fmla="*/ 5015883 w 5752730"/>
              <a:gd name="connsiteY18" fmla="*/ 97654 h 4882847"/>
              <a:gd name="connsiteX19" fmla="*/ 5078027 w 5752730"/>
              <a:gd name="connsiteY19" fmla="*/ 115409 h 4882847"/>
              <a:gd name="connsiteX20" fmla="*/ 5140170 w 5752730"/>
              <a:gd name="connsiteY20" fmla="*/ 142042 h 4882847"/>
              <a:gd name="connsiteX21" fmla="*/ 5175681 w 5752730"/>
              <a:gd name="connsiteY21" fmla="*/ 150920 h 4882847"/>
              <a:gd name="connsiteX22" fmla="*/ 5211192 w 5752730"/>
              <a:gd name="connsiteY22" fmla="*/ 168675 h 4882847"/>
              <a:gd name="connsiteX23" fmla="*/ 5264458 w 5752730"/>
              <a:gd name="connsiteY23" fmla="*/ 186431 h 4882847"/>
              <a:gd name="connsiteX24" fmla="*/ 5299969 w 5752730"/>
              <a:gd name="connsiteY24" fmla="*/ 204186 h 4882847"/>
              <a:gd name="connsiteX25" fmla="*/ 5353235 w 5752730"/>
              <a:gd name="connsiteY25" fmla="*/ 221941 h 4882847"/>
              <a:gd name="connsiteX26" fmla="*/ 5379868 w 5752730"/>
              <a:gd name="connsiteY26" fmla="*/ 230819 h 4882847"/>
              <a:gd name="connsiteX27" fmla="*/ 5433134 w 5752730"/>
              <a:gd name="connsiteY27" fmla="*/ 257452 h 4882847"/>
              <a:gd name="connsiteX28" fmla="*/ 5450889 w 5752730"/>
              <a:gd name="connsiteY28" fmla="*/ 284085 h 4882847"/>
              <a:gd name="connsiteX29" fmla="*/ 5477522 w 5752730"/>
              <a:gd name="connsiteY29" fmla="*/ 301840 h 4882847"/>
              <a:gd name="connsiteX30" fmla="*/ 5486400 w 5752730"/>
              <a:gd name="connsiteY30" fmla="*/ 328473 h 4882847"/>
              <a:gd name="connsiteX31" fmla="*/ 5504155 w 5752730"/>
              <a:gd name="connsiteY31" fmla="*/ 355106 h 4882847"/>
              <a:gd name="connsiteX32" fmla="*/ 5513033 w 5752730"/>
              <a:gd name="connsiteY32" fmla="*/ 426128 h 4882847"/>
              <a:gd name="connsiteX33" fmla="*/ 5521910 w 5752730"/>
              <a:gd name="connsiteY33" fmla="*/ 479394 h 4882847"/>
              <a:gd name="connsiteX34" fmla="*/ 5513033 w 5752730"/>
              <a:gd name="connsiteY34" fmla="*/ 1003176 h 4882847"/>
              <a:gd name="connsiteX35" fmla="*/ 5504155 w 5752730"/>
              <a:gd name="connsiteY35" fmla="*/ 1091953 h 4882847"/>
              <a:gd name="connsiteX36" fmla="*/ 5477522 w 5752730"/>
              <a:gd name="connsiteY36" fmla="*/ 1278384 h 4882847"/>
              <a:gd name="connsiteX37" fmla="*/ 5486400 w 5752730"/>
              <a:gd name="connsiteY37" fmla="*/ 1358283 h 4882847"/>
              <a:gd name="connsiteX38" fmla="*/ 5504155 w 5752730"/>
              <a:gd name="connsiteY38" fmla="*/ 1402671 h 4882847"/>
              <a:gd name="connsiteX39" fmla="*/ 5539666 w 5752730"/>
              <a:gd name="connsiteY39" fmla="*/ 1464815 h 4882847"/>
              <a:gd name="connsiteX40" fmla="*/ 5548543 w 5752730"/>
              <a:gd name="connsiteY40" fmla="*/ 1500326 h 4882847"/>
              <a:gd name="connsiteX41" fmla="*/ 5557421 w 5752730"/>
              <a:gd name="connsiteY41" fmla="*/ 1526959 h 4882847"/>
              <a:gd name="connsiteX42" fmla="*/ 5566299 w 5752730"/>
              <a:gd name="connsiteY42" fmla="*/ 1589103 h 4882847"/>
              <a:gd name="connsiteX43" fmla="*/ 5584054 w 5752730"/>
              <a:gd name="connsiteY43" fmla="*/ 1642369 h 4882847"/>
              <a:gd name="connsiteX44" fmla="*/ 5592932 w 5752730"/>
              <a:gd name="connsiteY44" fmla="*/ 1669002 h 4882847"/>
              <a:gd name="connsiteX45" fmla="*/ 5601809 w 5752730"/>
              <a:gd name="connsiteY45" fmla="*/ 1748901 h 4882847"/>
              <a:gd name="connsiteX46" fmla="*/ 5610687 w 5752730"/>
              <a:gd name="connsiteY46" fmla="*/ 1775534 h 4882847"/>
              <a:gd name="connsiteX47" fmla="*/ 5628442 w 5752730"/>
              <a:gd name="connsiteY47" fmla="*/ 1873188 h 4882847"/>
              <a:gd name="connsiteX48" fmla="*/ 5637320 w 5752730"/>
              <a:gd name="connsiteY48" fmla="*/ 1988598 h 4882847"/>
              <a:gd name="connsiteX49" fmla="*/ 5646198 w 5752730"/>
              <a:gd name="connsiteY49" fmla="*/ 2041864 h 4882847"/>
              <a:gd name="connsiteX50" fmla="*/ 5655075 w 5752730"/>
              <a:gd name="connsiteY50" fmla="*/ 2130640 h 4882847"/>
              <a:gd name="connsiteX51" fmla="*/ 5663953 w 5752730"/>
              <a:gd name="connsiteY51" fmla="*/ 3116062 h 4882847"/>
              <a:gd name="connsiteX52" fmla="*/ 5681708 w 5752730"/>
              <a:gd name="connsiteY52" fmla="*/ 3160450 h 4882847"/>
              <a:gd name="connsiteX53" fmla="*/ 5699464 w 5752730"/>
              <a:gd name="connsiteY53" fmla="*/ 3222594 h 4882847"/>
              <a:gd name="connsiteX54" fmla="*/ 5708341 w 5752730"/>
              <a:gd name="connsiteY54" fmla="*/ 3302493 h 4882847"/>
              <a:gd name="connsiteX55" fmla="*/ 5726097 w 5752730"/>
              <a:gd name="connsiteY55" fmla="*/ 3346881 h 4882847"/>
              <a:gd name="connsiteX56" fmla="*/ 5734974 w 5752730"/>
              <a:gd name="connsiteY56" fmla="*/ 3444536 h 4882847"/>
              <a:gd name="connsiteX57" fmla="*/ 5752730 w 5752730"/>
              <a:gd name="connsiteY57" fmla="*/ 3657600 h 4882847"/>
              <a:gd name="connsiteX58" fmla="*/ 5743852 w 5752730"/>
              <a:gd name="connsiteY58" fmla="*/ 4181382 h 4882847"/>
              <a:gd name="connsiteX59" fmla="*/ 5726097 w 5752730"/>
              <a:gd name="connsiteY59" fmla="*/ 4234648 h 4882847"/>
              <a:gd name="connsiteX60" fmla="*/ 5717219 w 5752730"/>
              <a:gd name="connsiteY60" fmla="*/ 4261281 h 4882847"/>
              <a:gd name="connsiteX61" fmla="*/ 5708341 w 5752730"/>
              <a:gd name="connsiteY61" fmla="*/ 4305670 h 4882847"/>
              <a:gd name="connsiteX62" fmla="*/ 5690586 w 5752730"/>
              <a:gd name="connsiteY62" fmla="*/ 4332303 h 4882847"/>
              <a:gd name="connsiteX63" fmla="*/ 5681708 w 5752730"/>
              <a:gd name="connsiteY63" fmla="*/ 4358936 h 4882847"/>
              <a:gd name="connsiteX64" fmla="*/ 5672831 w 5752730"/>
              <a:gd name="connsiteY64" fmla="*/ 4403324 h 4882847"/>
              <a:gd name="connsiteX65" fmla="*/ 5637320 w 5752730"/>
              <a:gd name="connsiteY65" fmla="*/ 4438835 h 4882847"/>
              <a:gd name="connsiteX66" fmla="*/ 5575176 w 5752730"/>
              <a:gd name="connsiteY66" fmla="*/ 4509856 h 4882847"/>
              <a:gd name="connsiteX67" fmla="*/ 5548543 w 5752730"/>
              <a:gd name="connsiteY67" fmla="*/ 4536489 h 4882847"/>
              <a:gd name="connsiteX68" fmla="*/ 5521910 w 5752730"/>
              <a:gd name="connsiteY68" fmla="*/ 4545367 h 4882847"/>
              <a:gd name="connsiteX69" fmla="*/ 5495277 w 5752730"/>
              <a:gd name="connsiteY69" fmla="*/ 4563122 h 4882847"/>
              <a:gd name="connsiteX70" fmla="*/ 5459767 w 5752730"/>
              <a:gd name="connsiteY70" fmla="*/ 4572000 h 4882847"/>
              <a:gd name="connsiteX71" fmla="*/ 5415378 w 5752730"/>
              <a:gd name="connsiteY71" fmla="*/ 4589755 h 4882847"/>
              <a:gd name="connsiteX72" fmla="*/ 5388745 w 5752730"/>
              <a:gd name="connsiteY72" fmla="*/ 4598633 h 4882847"/>
              <a:gd name="connsiteX73" fmla="*/ 5362112 w 5752730"/>
              <a:gd name="connsiteY73" fmla="*/ 4616388 h 4882847"/>
              <a:gd name="connsiteX74" fmla="*/ 5264458 w 5752730"/>
              <a:gd name="connsiteY74" fmla="*/ 4643021 h 4882847"/>
              <a:gd name="connsiteX75" fmla="*/ 5184559 w 5752730"/>
              <a:gd name="connsiteY75" fmla="*/ 4660776 h 4882847"/>
              <a:gd name="connsiteX76" fmla="*/ 5122415 w 5752730"/>
              <a:gd name="connsiteY76" fmla="*/ 4678532 h 4882847"/>
              <a:gd name="connsiteX77" fmla="*/ 4971495 w 5752730"/>
              <a:gd name="connsiteY77" fmla="*/ 4696287 h 4882847"/>
              <a:gd name="connsiteX78" fmla="*/ 4261281 w 5752730"/>
              <a:gd name="connsiteY78" fmla="*/ 4740675 h 4882847"/>
              <a:gd name="connsiteX79" fmla="*/ 4234648 w 5752730"/>
              <a:gd name="connsiteY79" fmla="*/ 4749553 h 4882847"/>
              <a:gd name="connsiteX80" fmla="*/ 4190260 w 5752730"/>
              <a:gd name="connsiteY80" fmla="*/ 4767308 h 4882847"/>
              <a:gd name="connsiteX81" fmla="*/ 4119238 w 5752730"/>
              <a:gd name="connsiteY81" fmla="*/ 4785064 h 4882847"/>
              <a:gd name="connsiteX82" fmla="*/ 4039339 w 5752730"/>
              <a:gd name="connsiteY82" fmla="*/ 4802819 h 4882847"/>
              <a:gd name="connsiteX83" fmla="*/ 3773009 w 5752730"/>
              <a:gd name="connsiteY83" fmla="*/ 4811697 h 4882847"/>
              <a:gd name="connsiteX84" fmla="*/ 3639844 w 5752730"/>
              <a:gd name="connsiteY84" fmla="*/ 4820574 h 4882847"/>
              <a:gd name="connsiteX85" fmla="*/ 3222594 w 5752730"/>
              <a:gd name="connsiteY85" fmla="*/ 4838330 h 4882847"/>
              <a:gd name="connsiteX86" fmla="*/ 3062796 w 5752730"/>
              <a:gd name="connsiteY86" fmla="*/ 4847207 h 4882847"/>
              <a:gd name="connsiteX87" fmla="*/ 2858609 w 5752730"/>
              <a:gd name="connsiteY87" fmla="*/ 4856085 h 4882847"/>
              <a:gd name="connsiteX88" fmla="*/ 2805343 w 5752730"/>
              <a:gd name="connsiteY88" fmla="*/ 4864963 h 4882847"/>
              <a:gd name="connsiteX89" fmla="*/ 2778710 w 5752730"/>
              <a:gd name="connsiteY89" fmla="*/ 4873840 h 4882847"/>
              <a:gd name="connsiteX90" fmla="*/ 2592279 w 5752730"/>
              <a:gd name="connsiteY90" fmla="*/ 4882718 h 4882847"/>
              <a:gd name="connsiteX91" fmla="*/ 2095130 w 5752730"/>
              <a:gd name="connsiteY91" fmla="*/ 4873840 h 4882847"/>
              <a:gd name="connsiteX92" fmla="*/ 2068497 w 5752730"/>
              <a:gd name="connsiteY92" fmla="*/ 4864963 h 4882847"/>
              <a:gd name="connsiteX93" fmla="*/ 1837677 w 5752730"/>
              <a:gd name="connsiteY93" fmla="*/ 4856085 h 4882847"/>
              <a:gd name="connsiteX94" fmla="*/ 1642369 w 5752730"/>
              <a:gd name="connsiteY94" fmla="*/ 4838330 h 4882847"/>
              <a:gd name="connsiteX95" fmla="*/ 798990 w 5752730"/>
              <a:gd name="connsiteY95" fmla="*/ 4847207 h 4882847"/>
              <a:gd name="connsiteX96" fmla="*/ 701336 w 5752730"/>
              <a:gd name="connsiteY96" fmla="*/ 4864963 h 4882847"/>
              <a:gd name="connsiteX97" fmla="*/ 621437 w 5752730"/>
              <a:gd name="connsiteY97" fmla="*/ 4882718 h 48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752730" h="4882847">
                <a:moveTo>
                  <a:pt x="0" y="133165"/>
                </a:moveTo>
                <a:lnTo>
                  <a:pt x="124287" y="124287"/>
                </a:lnTo>
                <a:cubicBezTo>
                  <a:pt x="667351" y="95704"/>
                  <a:pt x="1432373" y="108892"/>
                  <a:pt x="1828800" y="106532"/>
                </a:cubicBezTo>
                <a:cubicBezTo>
                  <a:pt x="2153754" y="-1790"/>
                  <a:pt x="1821671" y="105877"/>
                  <a:pt x="2796466" y="88776"/>
                </a:cubicBezTo>
                <a:cubicBezTo>
                  <a:pt x="2820320" y="88358"/>
                  <a:pt x="2843727" y="82059"/>
                  <a:pt x="2867487" y="79899"/>
                </a:cubicBezTo>
                <a:cubicBezTo>
                  <a:pt x="2908851" y="76139"/>
                  <a:pt x="2950410" y="74781"/>
                  <a:pt x="2991774" y="71021"/>
                </a:cubicBezTo>
                <a:cubicBezTo>
                  <a:pt x="3139212" y="57617"/>
                  <a:pt x="3000542" y="68500"/>
                  <a:pt x="3107184" y="53266"/>
                </a:cubicBezTo>
                <a:cubicBezTo>
                  <a:pt x="3133712" y="49476"/>
                  <a:pt x="3160450" y="47347"/>
                  <a:pt x="3187083" y="44388"/>
                </a:cubicBezTo>
                <a:cubicBezTo>
                  <a:pt x="3397532" y="-25764"/>
                  <a:pt x="3177294" y="44388"/>
                  <a:pt x="3790765" y="44388"/>
                </a:cubicBezTo>
                <a:cubicBezTo>
                  <a:pt x="3897338" y="44388"/>
                  <a:pt x="4003829" y="38469"/>
                  <a:pt x="4110361" y="35510"/>
                </a:cubicBezTo>
                <a:cubicBezTo>
                  <a:pt x="4125157" y="32551"/>
                  <a:pt x="4140111" y="30293"/>
                  <a:pt x="4154749" y="26633"/>
                </a:cubicBezTo>
                <a:cubicBezTo>
                  <a:pt x="4163828" y="24363"/>
                  <a:pt x="4172304" y="20025"/>
                  <a:pt x="4181382" y="17755"/>
                </a:cubicBezTo>
                <a:cubicBezTo>
                  <a:pt x="4216004" y="9099"/>
                  <a:pt x="4252830" y="5012"/>
                  <a:pt x="4287914" y="0"/>
                </a:cubicBezTo>
                <a:lnTo>
                  <a:pt x="4793941" y="8877"/>
                </a:lnTo>
                <a:cubicBezTo>
                  <a:pt x="4806136" y="9277"/>
                  <a:pt x="4817765" y="14249"/>
                  <a:pt x="4829452" y="17755"/>
                </a:cubicBezTo>
                <a:cubicBezTo>
                  <a:pt x="4867749" y="29244"/>
                  <a:pt x="4885441" y="34530"/>
                  <a:pt x="4918229" y="53266"/>
                </a:cubicBezTo>
                <a:cubicBezTo>
                  <a:pt x="4927493" y="58560"/>
                  <a:pt x="4935055" y="66818"/>
                  <a:pt x="4944862" y="71021"/>
                </a:cubicBezTo>
                <a:cubicBezTo>
                  <a:pt x="4956076" y="75827"/>
                  <a:pt x="4968948" y="75615"/>
                  <a:pt x="4980372" y="79899"/>
                </a:cubicBezTo>
                <a:cubicBezTo>
                  <a:pt x="4992763" y="84546"/>
                  <a:pt x="5003719" y="92441"/>
                  <a:pt x="5015883" y="97654"/>
                </a:cubicBezTo>
                <a:cubicBezTo>
                  <a:pt x="5037177" y="106780"/>
                  <a:pt x="5055491" y="108970"/>
                  <a:pt x="5078027" y="115409"/>
                </a:cubicBezTo>
                <a:cubicBezTo>
                  <a:pt x="5139743" y="133042"/>
                  <a:pt x="5064431" y="113640"/>
                  <a:pt x="5140170" y="142042"/>
                </a:cubicBezTo>
                <a:cubicBezTo>
                  <a:pt x="5151594" y="146326"/>
                  <a:pt x="5164257" y="146636"/>
                  <a:pt x="5175681" y="150920"/>
                </a:cubicBezTo>
                <a:cubicBezTo>
                  <a:pt x="5188072" y="155567"/>
                  <a:pt x="5198904" y="163760"/>
                  <a:pt x="5211192" y="168675"/>
                </a:cubicBezTo>
                <a:cubicBezTo>
                  <a:pt x="5228569" y="175626"/>
                  <a:pt x="5247718" y="178061"/>
                  <a:pt x="5264458" y="186431"/>
                </a:cubicBezTo>
                <a:cubicBezTo>
                  <a:pt x="5276295" y="192349"/>
                  <a:pt x="5287681" y="199271"/>
                  <a:pt x="5299969" y="204186"/>
                </a:cubicBezTo>
                <a:cubicBezTo>
                  <a:pt x="5317346" y="211137"/>
                  <a:pt x="5335480" y="216023"/>
                  <a:pt x="5353235" y="221941"/>
                </a:cubicBezTo>
                <a:cubicBezTo>
                  <a:pt x="5362113" y="224900"/>
                  <a:pt x="5372082" y="225628"/>
                  <a:pt x="5379868" y="230819"/>
                </a:cubicBezTo>
                <a:cubicBezTo>
                  <a:pt x="5414287" y="253765"/>
                  <a:pt x="5396379" y="245200"/>
                  <a:pt x="5433134" y="257452"/>
                </a:cubicBezTo>
                <a:cubicBezTo>
                  <a:pt x="5439052" y="266330"/>
                  <a:pt x="5443344" y="276540"/>
                  <a:pt x="5450889" y="284085"/>
                </a:cubicBezTo>
                <a:cubicBezTo>
                  <a:pt x="5458434" y="291630"/>
                  <a:pt x="5470857" y="293509"/>
                  <a:pt x="5477522" y="301840"/>
                </a:cubicBezTo>
                <a:cubicBezTo>
                  <a:pt x="5483368" y="309147"/>
                  <a:pt x="5482215" y="320103"/>
                  <a:pt x="5486400" y="328473"/>
                </a:cubicBezTo>
                <a:cubicBezTo>
                  <a:pt x="5491172" y="338016"/>
                  <a:pt x="5498237" y="346228"/>
                  <a:pt x="5504155" y="355106"/>
                </a:cubicBezTo>
                <a:cubicBezTo>
                  <a:pt x="5507114" y="378780"/>
                  <a:pt x="5509659" y="402510"/>
                  <a:pt x="5513033" y="426128"/>
                </a:cubicBezTo>
                <a:cubicBezTo>
                  <a:pt x="5515579" y="443947"/>
                  <a:pt x="5521910" y="461394"/>
                  <a:pt x="5521910" y="479394"/>
                </a:cubicBezTo>
                <a:cubicBezTo>
                  <a:pt x="5521910" y="654013"/>
                  <a:pt x="5518092" y="828630"/>
                  <a:pt x="5513033" y="1003176"/>
                </a:cubicBezTo>
                <a:cubicBezTo>
                  <a:pt x="5512171" y="1032903"/>
                  <a:pt x="5506625" y="1062316"/>
                  <a:pt x="5504155" y="1091953"/>
                </a:cubicBezTo>
                <a:cubicBezTo>
                  <a:pt x="5491292" y="1246304"/>
                  <a:pt x="5507958" y="1171855"/>
                  <a:pt x="5477522" y="1278384"/>
                </a:cubicBezTo>
                <a:cubicBezTo>
                  <a:pt x="5480481" y="1305017"/>
                  <a:pt x="5480785" y="1332081"/>
                  <a:pt x="5486400" y="1358283"/>
                </a:cubicBezTo>
                <a:cubicBezTo>
                  <a:pt x="5489739" y="1373865"/>
                  <a:pt x="5497683" y="1388109"/>
                  <a:pt x="5504155" y="1402671"/>
                </a:cubicBezTo>
                <a:cubicBezTo>
                  <a:pt x="5519174" y="1436465"/>
                  <a:pt x="5520622" y="1436249"/>
                  <a:pt x="5539666" y="1464815"/>
                </a:cubicBezTo>
                <a:cubicBezTo>
                  <a:pt x="5542625" y="1476652"/>
                  <a:pt x="5545191" y="1488594"/>
                  <a:pt x="5548543" y="1500326"/>
                </a:cubicBezTo>
                <a:cubicBezTo>
                  <a:pt x="5551114" y="1509324"/>
                  <a:pt x="5555586" y="1517783"/>
                  <a:pt x="5557421" y="1526959"/>
                </a:cubicBezTo>
                <a:cubicBezTo>
                  <a:pt x="5561525" y="1547478"/>
                  <a:pt x="5561594" y="1568714"/>
                  <a:pt x="5566299" y="1589103"/>
                </a:cubicBezTo>
                <a:cubicBezTo>
                  <a:pt x="5570507" y="1607339"/>
                  <a:pt x="5578136" y="1624614"/>
                  <a:pt x="5584054" y="1642369"/>
                </a:cubicBezTo>
                <a:lnTo>
                  <a:pt x="5592932" y="1669002"/>
                </a:lnTo>
                <a:cubicBezTo>
                  <a:pt x="5595891" y="1695635"/>
                  <a:pt x="5597404" y="1722469"/>
                  <a:pt x="5601809" y="1748901"/>
                </a:cubicBezTo>
                <a:cubicBezTo>
                  <a:pt x="5603347" y="1758132"/>
                  <a:pt x="5608852" y="1766358"/>
                  <a:pt x="5610687" y="1775534"/>
                </a:cubicBezTo>
                <a:cubicBezTo>
                  <a:pt x="5642509" y="1934635"/>
                  <a:pt x="5602118" y="1767884"/>
                  <a:pt x="5628442" y="1873188"/>
                </a:cubicBezTo>
                <a:cubicBezTo>
                  <a:pt x="5631401" y="1911658"/>
                  <a:pt x="5633281" y="1950226"/>
                  <a:pt x="5637320" y="1988598"/>
                </a:cubicBezTo>
                <a:cubicBezTo>
                  <a:pt x="5639204" y="2006499"/>
                  <a:pt x="5643965" y="2024003"/>
                  <a:pt x="5646198" y="2041864"/>
                </a:cubicBezTo>
                <a:cubicBezTo>
                  <a:pt x="5649887" y="2071374"/>
                  <a:pt x="5652116" y="2101048"/>
                  <a:pt x="5655075" y="2130640"/>
                </a:cubicBezTo>
                <a:cubicBezTo>
                  <a:pt x="5658034" y="2459114"/>
                  <a:pt x="5655460" y="2787684"/>
                  <a:pt x="5663953" y="3116062"/>
                </a:cubicBezTo>
                <a:cubicBezTo>
                  <a:pt x="5664365" y="3131992"/>
                  <a:pt x="5676669" y="3145332"/>
                  <a:pt x="5681708" y="3160450"/>
                </a:cubicBezTo>
                <a:cubicBezTo>
                  <a:pt x="5688521" y="3180888"/>
                  <a:pt x="5693545" y="3201879"/>
                  <a:pt x="5699464" y="3222594"/>
                </a:cubicBezTo>
                <a:cubicBezTo>
                  <a:pt x="5702423" y="3249227"/>
                  <a:pt x="5702726" y="3276291"/>
                  <a:pt x="5708341" y="3302493"/>
                </a:cubicBezTo>
                <a:cubicBezTo>
                  <a:pt x="5711680" y="3318075"/>
                  <a:pt x="5723160" y="3331218"/>
                  <a:pt x="5726097" y="3346881"/>
                </a:cubicBezTo>
                <a:cubicBezTo>
                  <a:pt x="5732121" y="3379007"/>
                  <a:pt x="5732467" y="3411946"/>
                  <a:pt x="5734974" y="3444536"/>
                </a:cubicBezTo>
                <a:cubicBezTo>
                  <a:pt x="5750962" y="3652382"/>
                  <a:pt x="5735730" y="3504607"/>
                  <a:pt x="5752730" y="3657600"/>
                </a:cubicBezTo>
                <a:cubicBezTo>
                  <a:pt x="5749771" y="3832194"/>
                  <a:pt x="5751903" y="4006949"/>
                  <a:pt x="5743852" y="4181382"/>
                </a:cubicBezTo>
                <a:cubicBezTo>
                  <a:pt x="5742989" y="4200078"/>
                  <a:pt x="5732015" y="4216893"/>
                  <a:pt x="5726097" y="4234648"/>
                </a:cubicBezTo>
                <a:cubicBezTo>
                  <a:pt x="5723138" y="4243526"/>
                  <a:pt x="5719054" y="4252105"/>
                  <a:pt x="5717219" y="4261281"/>
                </a:cubicBezTo>
                <a:cubicBezTo>
                  <a:pt x="5714260" y="4276077"/>
                  <a:pt x="5713639" y="4291541"/>
                  <a:pt x="5708341" y="4305670"/>
                </a:cubicBezTo>
                <a:cubicBezTo>
                  <a:pt x="5704595" y="4315660"/>
                  <a:pt x="5695358" y="4322760"/>
                  <a:pt x="5690586" y="4332303"/>
                </a:cubicBezTo>
                <a:cubicBezTo>
                  <a:pt x="5686401" y="4340673"/>
                  <a:pt x="5683978" y="4349857"/>
                  <a:pt x="5681708" y="4358936"/>
                </a:cubicBezTo>
                <a:cubicBezTo>
                  <a:pt x="5678048" y="4373574"/>
                  <a:pt x="5680159" y="4390134"/>
                  <a:pt x="5672831" y="4403324"/>
                </a:cubicBezTo>
                <a:cubicBezTo>
                  <a:pt x="5664701" y="4417957"/>
                  <a:pt x="5646606" y="4424906"/>
                  <a:pt x="5637320" y="4438835"/>
                </a:cubicBezTo>
                <a:cubicBezTo>
                  <a:pt x="5607958" y="4482879"/>
                  <a:pt x="5627110" y="4457922"/>
                  <a:pt x="5575176" y="4509856"/>
                </a:cubicBezTo>
                <a:cubicBezTo>
                  <a:pt x="5566298" y="4518734"/>
                  <a:pt x="5560454" y="4532519"/>
                  <a:pt x="5548543" y="4536489"/>
                </a:cubicBezTo>
                <a:cubicBezTo>
                  <a:pt x="5539665" y="4539448"/>
                  <a:pt x="5530280" y="4541182"/>
                  <a:pt x="5521910" y="4545367"/>
                </a:cubicBezTo>
                <a:cubicBezTo>
                  <a:pt x="5512367" y="4550139"/>
                  <a:pt x="5505084" y="4558919"/>
                  <a:pt x="5495277" y="4563122"/>
                </a:cubicBezTo>
                <a:cubicBezTo>
                  <a:pt x="5484063" y="4567928"/>
                  <a:pt x="5471342" y="4568142"/>
                  <a:pt x="5459767" y="4572000"/>
                </a:cubicBezTo>
                <a:cubicBezTo>
                  <a:pt x="5444649" y="4577039"/>
                  <a:pt x="5430299" y="4584160"/>
                  <a:pt x="5415378" y="4589755"/>
                </a:cubicBezTo>
                <a:cubicBezTo>
                  <a:pt x="5406616" y="4593041"/>
                  <a:pt x="5397115" y="4594448"/>
                  <a:pt x="5388745" y="4598633"/>
                </a:cubicBezTo>
                <a:cubicBezTo>
                  <a:pt x="5379202" y="4603405"/>
                  <a:pt x="5371862" y="4612055"/>
                  <a:pt x="5362112" y="4616388"/>
                </a:cubicBezTo>
                <a:cubicBezTo>
                  <a:pt x="5313138" y="4638154"/>
                  <a:pt x="5312197" y="4631086"/>
                  <a:pt x="5264458" y="4643021"/>
                </a:cubicBezTo>
                <a:cubicBezTo>
                  <a:pt x="5177050" y="4664874"/>
                  <a:pt x="5331111" y="4636353"/>
                  <a:pt x="5184559" y="4660776"/>
                </a:cubicBezTo>
                <a:cubicBezTo>
                  <a:pt x="5159177" y="4669237"/>
                  <a:pt x="5150282" y="4672959"/>
                  <a:pt x="5122415" y="4678532"/>
                </a:cubicBezTo>
                <a:cubicBezTo>
                  <a:pt x="5070033" y="4689008"/>
                  <a:pt x="5026925" y="4692632"/>
                  <a:pt x="4971495" y="4696287"/>
                </a:cubicBezTo>
                <a:lnTo>
                  <a:pt x="4261281" y="4740675"/>
                </a:lnTo>
                <a:cubicBezTo>
                  <a:pt x="4252403" y="4743634"/>
                  <a:pt x="4243410" y="4746267"/>
                  <a:pt x="4234648" y="4749553"/>
                </a:cubicBezTo>
                <a:cubicBezTo>
                  <a:pt x="4219727" y="4755148"/>
                  <a:pt x="4205491" y="4762621"/>
                  <a:pt x="4190260" y="4767308"/>
                </a:cubicBezTo>
                <a:cubicBezTo>
                  <a:pt x="4166936" y="4774485"/>
                  <a:pt x="4142389" y="4777348"/>
                  <a:pt x="4119238" y="4785064"/>
                </a:cubicBezTo>
                <a:cubicBezTo>
                  <a:pt x="4088526" y="4795301"/>
                  <a:pt x="4076834" y="4800736"/>
                  <a:pt x="4039339" y="4802819"/>
                </a:cubicBezTo>
                <a:cubicBezTo>
                  <a:pt x="3950650" y="4807746"/>
                  <a:pt x="3861747" y="4807753"/>
                  <a:pt x="3773009" y="4811697"/>
                </a:cubicBezTo>
                <a:cubicBezTo>
                  <a:pt x="3728566" y="4813672"/>
                  <a:pt x="3684232" y="4817615"/>
                  <a:pt x="3639844" y="4820574"/>
                </a:cubicBezTo>
                <a:cubicBezTo>
                  <a:pt x="3454672" y="4847028"/>
                  <a:pt x="3631514" y="4824230"/>
                  <a:pt x="3222594" y="4838330"/>
                </a:cubicBezTo>
                <a:cubicBezTo>
                  <a:pt x="3169278" y="4840168"/>
                  <a:pt x="3116081" y="4844608"/>
                  <a:pt x="3062796" y="4847207"/>
                </a:cubicBezTo>
                <a:lnTo>
                  <a:pt x="2858609" y="4856085"/>
                </a:lnTo>
                <a:cubicBezTo>
                  <a:pt x="2840854" y="4859044"/>
                  <a:pt x="2822915" y="4861058"/>
                  <a:pt x="2805343" y="4864963"/>
                </a:cubicBezTo>
                <a:cubicBezTo>
                  <a:pt x="2796208" y="4866993"/>
                  <a:pt x="2788035" y="4873063"/>
                  <a:pt x="2778710" y="4873840"/>
                </a:cubicBezTo>
                <a:cubicBezTo>
                  <a:pt x="2716711" y="4879007"/>
                  <a:pt x="2654423" y="4879759"/>
                  <a:pt x="2592279" y="4882718"/>
                </a:cubicBezTo>
                <a:lnTo>
                  <a:pt x="2095130" y="4873840"/>
                </a:lnTo>
                <a:cubicBezTo>
                  <a:pt x="2085778" y="4873523"/>
                  <a:pt x="2077833" y="4865607"/>
                  <a:pt x="2068497" y="4864963"/>
                </a:cubicBezTo>
                <a:cubicBezTo>
                  <a:pt x="1991683" y="4859666"/>
                  <a:pt x="1914617" y="4859044"/>
                  <a:pt x="1837677" y="4856085"/>
                </a:cubicBezTo>
                <a:cubicBezTo>
                  <a:pt x="1765303" y="4845745"/>
                  <a:pt x="1724534" y="4838330"/>
                  <a:pt x="1642369" y="4838330"/>
                </a:cubicBezTo>
                <a:cubicBezTo>
                  <a:pt x="1361227" y="4838330"/>
                  <a:pt x="1080116" y="4844248"/>
                  <a:pt x="798990" y="4847207"/>
                </a:cubicBezTo>
                <a:cubicBezTo>
                  <a:pt x="781586" y="4850108"/>
                  <a:pt x="720836" y="4859645"/>
                  <a:pt x="701336" y="4864963"/>
                </a:cubicBezTo>
                <a:cubicBezTo>
                  <a:pt x="625941" y="4885525"/>
                  <a:pt x="673287" y="4882718"/>
                  <a:pt x="621437" y="4882718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F4652-0CA3-4267-9360-F5D62185409F}"/>
              </a:ext>
            </a:extLst>
          </p:cNvPr>
          <p:cNvSpPr txBox="1"/>
          <p:nvPr/>
        </p:nvSpPr>
        <p:spPr>
          <a:xfrm>
            <a:off x="1236136" y="5556141"/>
            <a:ext cx="1037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</a:rPr>
              <a:t>A Block Diagram of a System of Intelligence For Enterprise Processes  </a:t>
            </a:r>
          </a:p>
          <a:p>
            <a:pPr algn="ctr"/>
            <a:r>
              <a:rPr lang="en-US" sz="2000" i="1" dirty="0">
                <a:solidFill>
                  <a:srgbClr val="0070C0"/>
                </a:solidFill>
              </a:rPr>
              <a:t>The Complete Perception-Action Cycle of AI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193A5-3852-431C-BF79-C8C90041A38D}"/>
              </a:ext>
            </a:extLst>
          </p:cNvPr>
          <p:cNvSpPr txBox="1"/>
          <p:nvPr/>
        </p:nvSpPr>
        <p:spPr>
          <a:xfrm>
            <a:off x="3865409" y="991228"/>
            <a:ext cx="277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Perception-Action Cycle</a:t>
            </a:r>
          </a:p>
        </p:txBody>
      </p:sp>
    </p:spTree>
    <p:extLst>
      <p:ext uri="{BB962C8B-B14F-4D97-AF65-F5344CB8AC3E}">
        <p14:creationId xmlns:p14="http://schemas.microsoft.com/office/powerpoint/2010/main" val="116908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2C015A-28FD-41D2-8B60-9E57B86FBBA6}"/>
              </a:ext>
            </a:extLst>
          </p:cNvPr>
          <p:cNvSpPr txBox="1"/>
          <p:nvPr/>
        </p:nvSpPr>
        <p:spPr>
          <a:xfrm>
            <a:off x="5430416" y="195943"/>
            <a:ext cx="474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Engineering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9B7F7-1909-4B8B-A82A-262D781A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56143"/>
            <a:ext cx="12192000" cy="53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16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5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33772-47E8-4B51-9EF7-C670B231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925" y="902581"/>
            <a:ext cx="5129784" cy="5052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8E032-0B2D-45F2-B82E-F4AAEBB0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0" y="3240195"/>
            <a:ext cx="5129784" cy="2834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AF3EF-E730-43F7-907D-339E9CBC7630}"/>
              </a:ext>
            </a:extLst>
          </p:cNvPr>
          <p:cNvSpPr txBox="1"/>
          <p:nvPr/>
        </p:nvSpPr>
        <p:spPr>
          <a:xfrm>
            <a:off x="886808" y="586979"/>
            <a:ext cx="46385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Neuro-Scientists such as Glimcher (2011)  and Gold/Shadlen (2007).</a:t>
            </a:r>
          </a:p>
          <a:p>
            <a:endParaRPr lang="en-US" sz="2000" dirty="0"/>
          </a:p>
          <a:p>
            <a:r>
              <a:rPr lang="en-US" sz="2000" dirty="0"/>
              <a:t>AI Feedback Enables The User to Update His/Her Beliefs </a:t>
            </a:r>
            <a:r>
              <a:rPr lang="en-US" sz="2000" i="1" dirty="0"/>
              <a:t>Rationally</a:t>
            </a:r>
            <a:r>
              <a:rPr lang="en-US" sz="2000" dirty="0"/>
              <a:t> Following the Rules of Probability and Expected Value By Presenting Evidence Tied To History.</a:t>
            </a: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6037FF0-E5D8-4966-BD25-502FAFDB7C95}"/>
              </a:ext>
            </a:extLst>
          </p:cNvPr>
          <p:cNvSpPr/>
          <p:nvPr/>
        </p:nvSpPr>
        <p:spPr>
          <a:xfrm rot="14064964">
            <a:off x="5500249" y="1957580"/>
            <a:ext cx="559210" cy="151546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person&#10;&#10;Description automatically generated">
            <a:extLst>
              <a:ext uri="{FF2B5EF4-FFF2-40B4-BE49-F238E27FC236}">
                <a16:creationId xmlns:a16="http://schemas.microsoft.com/office/drawing/2014/main" id="{EDF8C063-28E7-45CD-B6E2-513377BE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26752" y="5050374"/>
            <a:ext cx="1882710" cy="14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3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5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A205C8-CC89-4595-AF4F-5D536EB2E70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43467" y="1493630"/>
            <a:ext cx="10905066" cy="4334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A6320D-EDF0-41D5-84E9-754E7CBEC1A0}"/>
              </a:ext>
            </a:extLst>
          </p:cNvPr>
          <p:cNvSpPr txBox="1"/>
          <p:nvPr/>
        </p:nvSpPr>
        <p:spPr>
          <a:xfrm>
            <a:off x="841331" y="405474"/>
            <a:ext cx="105093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Updating Beliefs Given Evidence--- A Quick Illustration of Hiring an Employee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F733A-4B98-4776-AE1D-8F9E9AA2AB82}"/>
              </a:ext>
            </a:extLst>
          </p:cNvPr>
          <p:cNvSpPr txBox="1"/>
          <p:nvPr/>
        </p:nvSpPr>
        <p:spPr>
          <a:xfrm>
            <a:off x="2688919" y="5902979"/>
            <a:ext cx="681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Current Evidence—Just General History and Personal Judgment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AF309-1C99-4638-A52C-9DAF5ED71EF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525692" y="1705213"/>
            <a:ext cx="4169508" cy="12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3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A7788-70CE-4058-9637-FF4DCA528F5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139357" y="1266861"/>
            <a:ext cx="10211311" cy="4326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82A40-7E5C-4AEB-A077-30339B0468F0}"/>
              </a:ext>
            </a:extLst>
          </p:cNvPr>
          <p:cNvSpPr txBox="1"/>
          <p:nvPr/>
        </p:nvSpPr>
        <p:spPr>
          <a:xfrm>
            <a:off x="977029" y="562656"/>
            <a:ext cx="10509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Updating Beliefs Given Evidence--- Continued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AD459-4CA8-48D1-BA06-900895D71518}"/>
              </a:ext>
            </a:extLst>
          </p:cNvPr>
          <p:cNvSpPr txBox="1"/>
          <p:nvPr/>
        </p:nvSpPr>
        <p:spPr>
          <a:xfrm>
            <a:off x="2157468" y="5769392"/>
            <a:ext cx="883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Prediction and Managerial Interview Agree that Employee Will Stay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E3F2AAB-66C0-471B-B058-A21D9377F811}"/>
              </a:ext>
            </a:extLst>
          </p:cNvPr>
          <p:cNvSpPr/>
          <p:nvPr/>
        </p:nvSpPr>
        <p:spPr>
          <a:xfrm rot="16200000">
            <a:off x="6336938" y="3645838"/>
            <a:ext cx="369333" cy="3594409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2E4A7-E425-48E6-9D83-1F5CE4483F95}"/>
              </a:ext>
            </a:extLst>
          </p:cNvPr>
          <p:cNvSpPr txBox="1"/>
          <p:nvPr/>
        </p:nvSpPr>
        <p:spPr>
          <a:xfrm>
            <a:off x="4724400" y="5104666"/>
            <a:ext cx="385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From Machine Learning Classification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B034A2-27D3-4BF2-A95E-BA7B0AD4F6C5}"/>
              </a:ext>
            </a:extLst>
          </p:cNvPr>
          <p:cNvSpPr/>
          <p:nvPr/>
        </p:nvSpPr>
        <p:spPr>
          <a:xfrm rot="16200000">
            <a:off x="6284229" y="4800570"/>
            <a:ext cx="369332" cy="3693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20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CEE98-C8FC-4E34-AAB4-91013A654F4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054271" y="1064835"/>
            <a:ext cx="10509338" cy="4843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E26D5-B83A-4296-8C11-6125B13DD011}"/>
              </a:ext>
            </a:extLst>
          </p:cNvPr>
          <p:cNvSpPr txBox="1"/>
          <p:nvPr/>
        </p:nvSpPr>
        <p:spPr>
          <a:xfrm>
            <a:off x="1054272" y="480060"/>
            <a:ext cx="10509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Updating Beliefs Given Evidence--- Continued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1C593-8DD1-41EB-AC47-55D6DB2D64E4}"/>
              </a:ext>
            </a:extLst>
          </p:cNvPr>
          <p:cNvSpPr txBox="1"/>
          <p:nvPr/>
        </p:nvSpPr>
        <p:spPr>
          <a:xfrm>
            <a:off x="2732760" y="5954565"/>
            <a:ext cx="883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Prediction and Managerial Interview Evidence Disagree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FD686-9FC1-4AF2-B2C1-F1F6D75ECC5C}"/>
              </a:ext>
            </a:extLst>
          </p:cNvPr>
          <p:cNvSpPr txBox="1"/>
          <p:nvPr/>
        </p:nvSpPr>
        <p:spPr>
          <a:xfrm>
            <a:off x="8194110" y="1401793"/>
            <a:ext cx="3206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Machine Learning Prediction Causes the Manager to Rethink About Hiring the Candidate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513594-129A-4EA5-974E-214AE7BCD96D}"/>
              </a:ext>
            </a:extLst>
          </p:cNvPr>
          <p:cNvCxnSpPr>
            <a:stCxn id="7" idx="1"/>
          </p:cNvCxnSpPr>
          <p:nvPr/>
        </p:nvCxnSpPr>
        <p:spPr>
          <a:xfrm flipH="1">
            <a:off x="6611656" y="2001958"/>
            <a:ext cx="1582454" cy="138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5B959C49-43DE-41BB-805D-87D206A007D3}"/>
              </a:ext>
            </a:extLst>
          </p:cNvPr>
          <p:cNvSpPr/>
          <p:nvPr/>
        </p:nvSpPr>
        <p:spPr>
          <a:xfrm rot="16200000">
            <a:off x="6203123" y="3688183"/>
            <a:ext cx="369333" cy="3594409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1FE7E-A1AA-40BE-9366-FE8E93B86700}"/>
              </a:ext>
            </a:extLst>
          </p:cNvPr>
          <p:cNvSpPr txBox="1"/>
          <p:nvPr/>
        </p:nvSpPr>
        <p:spPr>
          <a:xfrm>
            <a:off x="4590585" y="5147011"/>
            <a:ext cx="385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From Machine Learning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60B27-C3D8-4C7B-8F7A-76B9D6D118C9}"/>
              </a:ext>
            </a:extLst>
          </p:cNvPr>
          <p:cNvSpPr txBox="1"/>
          <p:nvPr/>
        </p:nvSpPr>
        <p:spPr>
          <a:xfrm>
            <a:off x="6623136" y="5527798"/>
            <a:ext cx="516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ML Prediction May Consider Many, Many Factors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8352CDD-4471-45AD-BC1F-8530F228C8FC}"/>
              </a:ext>
            </a:extLst>
          </p:cNvPr>
          <p:cNvSpPr/>
          <p:nvPr/>
        </p:nvSpPr>
        <p:spPr>
          <a:xfrm rot="16200000">
            <a:off x="6150414" y="4877523"/>
            <a:ext cx="369332" cy="3693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8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BA19F2-8159-4DE0-ACA1-F80168220E8E}"/>
              </a:ext>
            </a:extLst>
          </p:cNvPr>
          <p:cNvGrpSpPr/>
          <p:nvPr/>
        </p:nvGrpSpPr>
        <p:grpSpPr>
          <a:xfrm>
            <a:off x="1226634" y="480060"/>
            <a:ext cx="9971360" cy="5689042"/>
            <a:chOff x="224571" y="98474"/>
            <a:chExt cx="11742857" cy="65495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B3A484-B6B4-4E5C-92B9-3A2E764E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571" y="209952"/>
              <a:ext cx="11742857" cy="64380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8A7349-D72C-41D7-BC4B-67A216F157FD}"/>
                </a:ext>
              </a:extLst>
            </p:cNvPr>
            <p:cNvSpPr/>
            <p:nvPr/>
          </p:nvSpPr>
          <p:spPr>
            <a:xfrm>
              <a:off x="2729132" y="98474"/>
              <a:ext cx="6414868" cy="407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4331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DF60DC-6A22-492F-A7EA-4F493804F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00" y="685800"/>
            <a:ext cx="7100046" cy="5486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607164-D27D-44AB-BB35-2DB662F37E85}"/>
              </a:ext>
            </a:extLst>
          </p:cNvPr>
          <p:cNvGrpSpPr/>
          <p:nvPr/>
        </p:nvGrpSpPr>
        <p:grpSpPr>
          <a:xfrm>
            <a:off x="6123939" y="2276139"/>
            <a:ext cx="2373290" cy="1631216"/>
            <a:chOff x="6355061" y="2921738"/>
            <a:chExt cx="2995807" cy="193813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36116EB-F6B3-46BA-B82B-5A22AAF70B76}"/>
                </a:ext>
              </a:extLst>
            </p:cNvPr>
            <p:cNvSpPr/>
            <p:nvPr/>
          </p:nvSpPr>
          <p:spPr>
            <a:xfrm>
              <a:off x="6355061" y="3004397"/>
              <a:ext cx="2995807" cy="17728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20B77-B0F1-455A-9F52-963D9FF74A49}"/>
                </a:ext>
              </a:extLst>
            </p:cNvPr>
            <p:cNvSpPr txBox="1"/>
            <p:nvPr/>
          </p:nvSpPr>
          <p:spPr>
            <a:xfrm>
              <a:off x="6633591" y="2921738"/>
              <a:ext cx="2627697" cy="1938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Intake Process Begins With Management 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10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2404F30-3B00-47A4-BDD2-0A8356D78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34" y="643467"/>
            <a:ext cx="72117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7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31D65-C500-40FA-96A1-D24B08D35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2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28A089-E73E-443A-BB4A-AB5847819918}"/>
              </a:ext>
            </a:extLst>
          </p:cNvPr>
          <p:cNvSpPr txBox="1"/>
          <p:nvPr/>
        </p:nvSpPr>
        <p:spPr>
          <a:xfrm>
            <a:off x="2810298" y="203849"/>
            <a:ext cx="674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AI and Predictive Analytics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CB069-7447-4FC3-B75C-D474B8C67EDB}"/>
              </a:ext>
            </a:extLst>
          </p:cNvPr>
          <p:cNvSpPr txBox="1"/>
          <p:nvPr/>
        </p:nvSpPr>
        <p:spPr>
          <a:xfrm>
            <a:off x="1746913" y="1323833"/>
            <a:ext cx="96216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Machine intelligence is a “prediction” technology.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The cost of prediction is falling.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The value of things that complement prediction will rise, (Example: data collection and governance).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Process problems will be reframed as prediction problems.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550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5" y="391012"/>
            <a:ext cx="10058400" cy="60666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06523" y="159659"/>
            <a:ext cx="2954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Adding the APICS</a:t>
            </a:r>
          </a:p>
          <a:p>
            <a:r>
              <a:rPr lang="en-US" sz="2800" dirty="0"/>
              <a:t>SCOR Dimension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242425" y="3424350"/>
            <a:ext cx="175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Big Data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572017" y="3685960"/>
            <a:ext cx="670408" cy="341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072FE7-9967-44C6-B9D7-9BE95473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206"/>
            <a:ext cx="12192000" cy="5399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8EBE4-56B7-4F78-802A-18D45F683769}"/>
              </a:ext>
            </a:extLst>
          </p:cNvPr>
          <p:cNvSpPr txBox="1"/>
          <p:nvPr/>
        </p:nvSpPr>
        <p:spPr>
          <a:xfrm>
            <a:off x="1390261" y="223935"/>
            <a:ext cx="8705461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Including PCA in Your Model Example</a:t>
            </a:r>
          </a:p>
        </p:txBody>
      </p:sp>
    </p:spTree>
    <p:extLst>
      <p:ext uri="{BB962C8B-B14F-4D97-AF65-F5344CB8AC3E}">
        <p14:creationId xmlns:p14="http://schemas.microsoft.com/office/powerpoint/2010/main" val="744988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81" y="1454727"/>
            <a:ext cx="9952634" cy="40178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7400" y="300038"/>
            <a:ext cx="704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Adding the ABPMP Perspective</a:t>
            </a:r>
          </a:p>
        </p:txBody>
      </p:sp>
    </p:spTree>
    <p:extLst>
      <p:ext uri="{BB962C8B-B14F-4D97-AF65-F5344CB8AC3E}">
        <p14:creationId xmlns:p14="http://schemas.microsoft.com/office/powerpoint/2010/main" val="4198027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38" y="678873"/>
            <a:ext cx="10789971" cy="55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16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66687"/>
            <a:ext cx="74295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54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9" y="949036"/>
            <a:ext cx="10649621" cy="495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79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02" y="990600"/>
            <a:ext cx="1104718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2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227" y="86660"/>
            <a:ext cx="6726135" cy="66846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025" y="628650"/>
            <a:ext cx="29289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course we emphasized the CRISP-DM Project Management Methodology To Help Implement Change Effectively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733703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77" y="158389"/>
            <a:ext cx="11914763" cy="6605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7039" y="158389"/>
            <a:ext cx="928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CRISP-DM Project Methodology</a:t>
            </a:r>
          </a:p>
        </p:txBody>
      </p:sp>
    </p:spTree>
    <p:extLst>
      <p:ext uri="{BB962C8B-B14F-4D97-AF65-F5344CB8AC3E}">
        <p14:creationId xmlns:p14="http://schemas.microsoft.com/office/powerpoint/2010/main" val="3774537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D83FBD-168E-45D2-B82B-395E1399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60" y="833718"/>
            <a:ext cx="8337173" cy="541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2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11C1E-C0B5-49DC-AD2A-E4F54D7F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539"/>
            <a:ext cx="12192000" cy="54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5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61565B-CA44-47D2-9CBB-0EA04DF0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000"/>
            <a:ext cx="12192000" cy="53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9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1057A8-B262-4F17-B32E-885FF7EE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516"/>
            <a:ext cx="12192000" cy="5312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19B7FE-69CA-42B6-8844-C6082F3C3EB1}"/>
              </a:ext>
            </a:extLst>
          </p:cNvPr>
          <p:cNvSpPr txBox="1"/>
          <p:nvPr/>
        </p:nvSpPr>
        <p:spPr>
          <a:xfrm>
            <a:off x="2192694" y="149290"/>
            <a:ext cx="70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to Automodel and select label………</a:t>
            </a:r>
          </a:p>
        </p:txBody>
      </p:sp>
    </p:spTree>
    <p:extLst>
      <p:ext uri="{BB962C8B-B14F-4D97-AF65-F5344CB8AC3E}">
        <p14:creationId xmlns:p14="http://schemas.microsoft.com/office/powerpoint/2010/main" val="168326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FDA85-C25A-434C-8669-B8031150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995"/>
            <a:ext cx="12192000" cy="5315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C200A-429D-4EE1-AE5B-D08273B52BE8}"/>
              </a:ext>
            </a:extLst>
          </p:cNvPr>
          <p:cNvSpPr txBox="1"/>
          <p:nvPr/>
        </p:nvSpPr>
        <p:spPr>
          <a:xfrm>
            <a:off x="335902" y="177282"/>
            <a:ext cx="72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only the principle components that you want</a:t>
            </a:r>
          </a:p>
        </p:txBody>
      </p:sp>
    </p:spTree>
    <p:extLst>
      <p:ext uri="{BB962C8B-B14F-4D97-AF65-F5344CB8AC3E}">
        <p14:creationId xmlns:p14="http://schemas.microsoft.com/office/powerpoint/2010/main" val="38803485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1078</Words>
  <Application>Microsoft Office PowerPoint</Application>
  <PresentationFormat>Widescreen</PresentationFormat>
  <Paragraphs>188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Aaron</dc:creator>
  <cp:lastModifiedBy>John Aaron</cp:lastModifiedBy>
  <cp:revision>120</cp:revision>
  <dcterms:created xsi:type="dcterms:W3CDTF">2017-05-17T15:18:58Z</dcterms:created>
  <dcterms:modified xsi:type="dcterms:W3CDTF">2020-05-17T00:18:37Z</dcterms:modified>
</cp:coreProperties>
</file>